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076" r:id="rId2"/>
    <p:sldId id="2188" r:id="rId3"/>
    <p:sldId id="2181" r:id="rId4"/>
    <p:sldId id="362" r:id="rId5"/>
    <p:sldId id="2182" r:id="rId6"/>
    <p:sldId id="2148" r:id="rId7"/>
    <p:sldId id="2154" r:id="rId8"/>
    <p:sldId id="2159" r:id="rId9"/>
    <p:sldId id="2160" r:id="rId10"/>
    <p:sldId id="2162" r:id="rId11"/>
    <p:sldId id="341" r:id="rId12"/>
    <p:sldId id="2169" r:id="rId13"/>
    <p:sldId id="2185" r:id="rId14"/>
    <p:sldId id="2186" r:id="rId15"/>
    <p:sldId id="2184" r:id="rId16"/>
    <p:sldId id="266" r:id="rId17"/>
    <p:sldId id="2180" r:id="rId18"/>
    <p:sldId id="356" r:id="rId19"/>
    <p:sldId id="2175" r:id="rId20"/>
    <p:sldId id="2051" r:id="rId21"/>
    <p:sldId id="2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7DFF"/>
    <a:srgbClr val="00D6CD"/>
    <a:srgbClr val="00BFB3"/>
    <a:srgbClr val="FFFFFF"/>
    <a:srgbClr val="003057"/>
    <a:srgbClr val="A41014"/>
    <a:srgbClr val="C19696"/>
    <a:srgbClr val="D08200"/>
    <a:srgbClr val="888CE9"/>
    <a:srgbClr val="C12A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51" autoAdjust="0"/>
    <p:restoredTop sz="96374" autoAdjust="0"/>
  </p:normalViewPr>
  <p:slideViewPr>
    <p:cSldViewPr snapToGrid="0">
      <p:cViewPr varScale="1">
        <p:scale>
          <a:sx n="87" d="100"/>
          <a:sy n="87" d="100"/>
        </p:scale>
        <p:origin x="744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53306-CF67-47E1-9FB5-A065C434EB86}" type="datetimeFigureOut">
              <a:rPr lang="en-ID" smtClean="0"/>
              <a:t>30/03/2026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EEFD3-EE8B-4D27-902B-43A9D17F97A7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065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EEFD3-EE8B-4D27-902B-43A9D17F97A7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20030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44D33-E3E2-0AC4-BA0A-2350D341A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750C8D5-D6EA-E3AF-391E-DEB89AE072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234C3BE-3C27-1763-D5FB-E39BCB8D3B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9131" indent="-265392" eaLnBrk="0" hangingPunct="0">
              <a:lnSpc>
                <a:spcPct val="150000"/>
              </a:lnSpc>
              <a:spcBef>
                <a:spcPts val="416"/>
              </a:spcBef>
              <a:buClr>
                <a:schemeClr val="accent1"/>
              </a:buClr>
              <a:buSzPct val="68000"/>
              <a:defRPr/>
            </a:pP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3DF6F57-5A72-ED87-5661-AB014F3B5B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4CA58-9A67-4729-AC57-D83073CFF1C0}" type="slidenum">
              <a:rPr lang="es-MX" smtClean="0"/>
              <a:pPr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7480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34C8C-57AA-A32C-259B-B40C203DA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187378D-975A-0031-A33C-AFD3755305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6A4157D-FF55-DA93-BC81-B3AB57063E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9131" indent="-265392" eaLnBrk="0" hangingPunct="0">
              <a:lnSpc>
                <a:spcPct val="150000"/>
              </a:lnSpc>
              <a:spcBef>
                <a:spcPts val="416"/>
              </a:spcBef>
              <a:buClr>
                <a:schemeClr val="accent1"/>
              </a:buClr>
              <a:buSzPct val="68000"/>
              <a:defRPr/>
            </a:pP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23613E6-5D37-B751-3FC5-982A17C7A2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4CA58-9A67-4729-AC57-D83073CFF1C0}" type="slidenum">
              <a:rPr lang="es-MX" smtClean="0"/>
              <a:pPr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3515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D0F4753-9555-D7CB-172C-AAF73882AE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597" y="4169213"/>
            <a:ext cx="197200" cy="203235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A496F65-3CCE-91A8-B431-1089F22F2B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9216" y="6198552"/>
            <a:ext cx="1775714" cy="3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0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1827015E-93DF-2C56-E4AA-A381DDD578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t="4717" r="10745" b="10744"/>
          <a:stretch/>
        </p:blipFill>
        <p:spPr>
          <a:xfrm>
            <a:off x="10054442" y="0"/>
            <a:ext cx="2137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6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o blanc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2E7BFC-2229-B147-B2A4-A684558A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32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D6B7044C-2F39-1754-8D57-EEF78C227E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17044" y="0"/>
            <a:ext cx="4974956" cy="6858000"/>
          </a:xfrm>
          <a:custGeom>
            <a:avLst/>
            <a:gdLst>
              <a:gd name="connsiteX0" fmla="*/ 0 w 3016250"/>
              <a:gd name="connsiteY0" fmla="*/ 0 h 3565525"/>
              <a:gd name="connsiteX1" fmla="*/ 3016250 w 3016250"/>
              <a:gd name="connsiteY1" fmla="*/ 0 h 3565525"/>
              <a:gd name="connsiteX2" fmla="*/ 3016250 w 3016250"/>
              <a:gd name="connsiteY2" fmla="*/ 3565525 h 3565525"/>
              <a:gd name="connsiteX3" fmla="*/ 0 w 3016250"/>
              <a:gd name="connsiteY3" fmla="*/ 3565525 h 356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6250" h="3565525">
                <a:moveTo>
                  <a:pt x="0" y="0"/>
                </a:moveTo>
                <a:lnTo>
                  <a:pt x="3016250" y="0"/>
                </a:lnTo>
                <a:lnTo>
                  <a:pt x="3016250" y="3565525"/>
                </a:lnTo>
                <a:lnTo>
                  <a:pt x="0" y="3565525"/>
                </a:lnTo>
                <a:close/>
              </a:path>
            </a:pathLst>
          </a:custGeom>
          <a:solidFill>
            <a:schemeClr val="bg2"/>
          </a:solidFill>
          <a:effectLst>
            <a:outerShdw blurRad="5461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ID" sz="16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buNone/>
            </a:pPr>
            <a:r>
              <a:rPr lang="es-ES_tradnl" noProof="0"/>
              <a:t>Clic en el icono para agregar imagen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2A9F4132-1BCE-2B20-DDB7-9E32BFD4821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05787" y="6346810"/>
            <a:ext cx="1352262" cy="26562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F5B441B7-FB3B-23BD-290C-EFFC575710D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226" y="4563771"/>
            <a:ext cx="193128" cy="207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40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8670AF9-FEEB-48DE-AD7D-F0D20A703A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974956" cy="6858000"/>
          </a:xfrm>
          <a:custGeom>
            <a:avLst/>
            <a:gdLst>
              <a:gd name="connsiteX0" fmla="*/ 0 w 3016250"/>
              <a:gd name="connsiteY0" fmla="*/ 0 h 3565525"/>
              <a:gd name="connsiteX1" fmla="*/ 3016250 w 3016250"/>
              <a:gd name="connsiteY1" fmla="*/ 0 h 3565525"/>
              <a:gd name="connsiteX2" fmla="*/ 3016250 w 3016250"/>
              <a:gd name="connsiteY2" fmla="*/ 3565525 h 3565525"/>
              <a:gd name="connsiteX3" fmla="*/ 0 w 3016250"/>
              <a:gd name="connsiteY3" fmla="*/ 3565525 h 356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6250" h="3565525">
                <a:moveTo>
                  <a:pt x="0" y="0"/>
                </a:moveTo>
                <a:lnTo>
                  <a:pt x="3016250" y="0"/>
                </a:lnTo>
                <a:lnTo>
                  <a:pt x="3016250" y="3565525"/>
                </a:lnTo>
                <a:lnTo>
                  <a:pt x="0" y="3565525"/>
                </a:lnTo>
                <a:close/>
              </a:path>
            </a:pathLst>
          </a:custGeom>
          <a:solidFill>
            <a:schemeClr val="bg2"/>
          </a:solidFill>
          <a:effectLst>
            <a:outerShdw blurRad="5461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ID" sz="1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>
              <a:buNone/>
            </a:pP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icono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imagen</a:t>
            </a:r>
            <a:endParaRPr lang="en-ID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3543318-5350-A4EA-860D-FE62128B47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9216" y="6198552"/>
            <a:ext cx="1775714" cy="3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1827015E-93DF-2C56-E4AA-A381DDD578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37558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ACDC725-7347-E3FC-260A-D741DD90F5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30564" y="5796240"/>
            <a:ext cx="2187139" cy="42675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828BEFF-EC5C-B1F0-A3DC-F32AEE2322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03772" y="5951624"/>
            <a:ext cx="2771320" cy="27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7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solidFill>
          <a:srgbClr val="003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100A1F9-C897-A1EB-CEE7-5792EF1703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03772" y="587887"/>
            <a:ext cx="2765436" cy="27654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7D0B96A-E081-9C39-E028-5518DEDBB1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27271"/>
            <a:ext cx="12176255" cy="93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66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43D515E-9E8E-0697-34AF-2CFDB90565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585" b="21872"/>
          <a:stretch/>
        </p:blipFill>
        <p:spPr>
          <a:xfrm>
            <a:off x="8455939" y="5185391"/>
            <a:ext cx="3736061" cy="167260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020F1E2-EE40-68C5-0FA4-2511BD0136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597" y="4169213"/>
            <a:ext cx="197200" cy="203235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B9AB649-4E5C-4DD0-781C-411BEFED84F4}"/>
              </a:ext>
            </a:extLst>
          </p:cNvPr>
          <p:cNvSpPr/>
          <p:nvPr userDrawn="1"/>
        </p:nvSpPr>
        <p:spPr>
          <a:xfrm>
            <a:off x="12016292" y="6201569"/>
            <a:ext cx="175708" cy="656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18251A5-3CE7-6359-C9D1-9CD0E23DE2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9216" y="625066"/>
            <a:ext cx="1775714" cy="3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4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63FD2BC-B9C7-48FE-944E-77907034D8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6185" y="2337120"/>
            <a:ext cx="4398963" cy="3409950"/>
          </a:xfrm>
          <a:custGeom>
            <a:avLst/>
            <a:gdLst>
              <a:gd name="connsiteX0" fmla="*/ 0 w 4398963"/>
              <a:gd name="connsiteY0" fmla="*/ 0 h 3409950"/>
              <a:gd name="connsiteX1" fmla="*/ 4398963 w 4398963"/>
              <a:gd name="connsiteY1" fmla="*/ 0 h 3409950"/>
              <a:gd name="connsiteX2" fmla="*/ 4398963 w 4398963"/>
              <a:gd name="connsiteY2" fmla="*/ 3409950 h 3409950"/>
              <a:gd name="connsiteX3" fmla="*/ 0 w 4398963"/>
              <a:gd name="connsiteY3" fmla="*/ 3409950 h 340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8963" h="3409950">
                <a:moveTo>
                  <a:pt x="0" y="0"/>
                </a:moveTo>
                <a:lnTo>
                  <a:pt x="4398963" y="0"/>
                </a:lnTo>
                <a:lnTo>
                  <a:pt x="4398963" y="3409950"/>
                </a:lnTo>
                <a:lnTo>
                  <a:pt x="0" y="3409950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lang="en-ID" sz="1600" dirty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>
              <a:buNone/>
            </a:pP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icono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imagen</a:t>
            </a:r>
            <a:endParaRPr lang="en-ID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BD3A2BE-FB94-3525-5482-5EE62BE37C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9216" y="625066"/>
            <a:ext cx="1775714" cy="3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9F574D2-D61C-45F8-B2C3-843A2970BA8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05855" y="1623425"/>
            <a:ext cx="2705099" cy="4015373"/>
          </a:xfrm>
          <a:prstGeom prst="rect">
            <a:avLst/>
          </a:prstGeom>
          <a:solidFill>
            <a:schemeClr val="bg2">
              <a:alpha val="40000"/>
            </a:schemeClr>
          </a:solidFill>
          <a:effectLst>
            <a:outerShdw blurRad="5461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 algn="ctr">
              <a:defRPr lang="en-GB" sz="1600" dirty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>
              <a:buNone/>
            </a:pP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icono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imagen</a:t>
            </a:r>
            <a:endParaRPr lang="en-ID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F6EA1325-06AC-498C-8D11-25D5FF72D4C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68257" y="1623426"/>
            <a:ext cx="2705099" cy="4015373"/>
          </a:xfrm>
          <a:prstGeom prst="rect">
            <a:avLst/>
          </a:prstGeom>
          <a:solidFill>
            <a:schemeClr val="bg2">
              <a:alpha val="40000"/>
            </a:schemeClr>
          </a:solidFill>
          <a:effectLst>
            <a:outerShdw blurRad="5461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 algn="ctr">
              <a:defRPr lang="en-GB" sz="1600" dirty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>
              <a:buNone/>
            </a:pP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icono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imagen</a:t>
            </a:r>
            <a:endParaRPr lang="en-ID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CC2DEBD-4788-042F-E164-D04479D38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9216" y="6198552"/>
            <a:ext cx="1775714" cy="34499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182F3BC-0C37-F5B1-848E-F15ED355AA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597" y="4169213"/>
            <a:ext cx="197200" cy="20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7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9F574D2-D61C-45F8-B2C3-843A2970BA8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43450" y="1893248"/>
            <a:ext cx="2705099" cy="4015373"/>
          </a:xfrm>
          <a:prstGeom prst="rect">
            <a:avLst/>
          </a:prstGeom>
          <a:solidFill>
            <a:schemeClr val="bg2">
              <a:alpha val="40000"/>
            </a:schemeClr>
          </a:solidFill>
          <a:effectLst>
            <a:outerShdw blurRad="5461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 algn="ctr">
              <a:defRPr lang="en-GB" sz="1600" dirty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>
              <a:buNone/>
            </a:pP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icono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imagen</a:t>
            </a:r>
            <a:endParaRPr lang="en-ID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F6EA1325-06AC-498C-8D11-25D5FF72D4C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05852" y="1893249"/>
            <a:ext cx="2705099" cy="4015373"/>
          </a:xfrm>
          <a:prstGeom prst="rect">
            <a:avLst/>
          </a:prstGeom>
          <a:solidFill>
            <a:schemeClr val="bg2">
              <a:alpha val="40000"/>
            </a:schemeClr>
          </a:solidFill>
          <a:effectLst>
            <a:outerShdw blurRad="5461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 algn="ctr">
              <a:defRPr lang="en-GB" sz="1600" dirty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>
              <a:buNone/>
            </a:pP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icono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imagen</a:t>
            </a:r>
            <a:endParaRPr lang="en-ID" dirty="0"/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3D2C3F7A-0337-898E-2DA8-60F4C732ECD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781049" y="1893249"/>
            <a:ext cx="2705099" cy="4015373"/>
          </a:xfrm>
          <a:prstGeom prst="rect">
            <a:avLst/>
          </a:prstGeom>
          <a:solidFill>
            <a:schemeClr val="bg2">
              <a:alpha val="40000"/>
            </a:schemeClr>
          </a:solidFill>
          <a:effectLst>
            <a:outerShdw blurRad="5461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 algn="ctr">
              <a:defRPr lang="en-GB" sz="1600" dirty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>
              <a:buNone/>
            </a:pP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icono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imagen</a:t>
            </a:r>
            <a:endParaRPr lang="en-ID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21D3ECD-2336-62A8-ADEE-2831ACF437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597" y="4169213"/>
            <a:ext cx="197200" cy="20323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8085B0C-A84C-E05C-18C6-6E95B8141F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9216" y="6198552"/>
            <a:ext cx="1775714" cy="3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8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solidFill>
          <a:srgbClr val="003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9862602-E6FB-190A-B23F-17AD37C9E3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597" y="4169213"/>
            <a:ext cx="197200" cy="203235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5A0A1F5-AB37-8B26-19A2-641AC74B2A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9216" y="6198552"/>
            <a:ext cx="1775714" cy="3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1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solidFill>
          <a:srgbClr val="003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9862602-E6FB-190A-B23F-17AD37C9E3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597" y="4169213"/>
            <a:ext cx="197200" cy="20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1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04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4" r:id="rId5"/>
    <p:sldLayoutId id="2147483655" r:id="rId6"/>
    <p:sldLayoutId id="2147483656" r:id="rId7"/>
    <p:sldLayoutId id="2147483659" r:id="rId8"/>
    <p:sldLayoutId id="2147483661" r:id="rId9"/>
    <p:sldLayoutId id="2147483660" r:id="rId10"/>
    <p:sldLayoutId id="2147483663" r:id="rId11"/>
    <p:sldLayoutId id="2147483665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orient="horz" pos="323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sv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sv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svg"/><Relationship Id="rId5" Type="http://schemas.openxmlformats.org/officeDocument/2006/relationships/image" Target="../media/image64.svg"/><Relationship Id="rId4" Type="http://schemas.openxmlformats.org/officeDocument/2006/relationships/image" Target="../media/image63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laudia.gray@puebla.gob.mx" TargetMode="External"/><Relationship Id="rId2" Type="http://schemas.openxmlformats.org/officeDocument/2006/relationships/hyperlink" Target="mailto:subseplaneacion@puebla.gob.m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esar.franquis@puebla.gob.m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3.png"/><Relationship Id="rId7" Type="http://schemas.openxmlformats.org/officeDocument/2006/relationships/image" Target="../media/image46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svg"/><Relationship Id="rId5" Type="http://schemas.openxmlformats.org/officeDocument/2006/relationships/image" Target="../media/image44.jpeg"/><Relationship Id="rId4" Type="http://schemas.microsoft.com/office/2007/relationships/hdphoto" Target="../media/hdphoto2.wdp"/><Relationship Id="rId9" Type="http://schemas.openxmlformats.org/officeDocument/2006/relationships/hyperlink" Target="http://sipre.inegi.org.mx/mason/aeeAN/ctaext_entrada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DACD6-1204-B3CB-41A0-9C8E28C18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E0F868B-A858-C118-2326-A0628BBAC956}"/>
              </a:ext>
            </a:extLst>
          </p:cNvPr>
          <p:cNvSpPr txBox="1"/>
          <p:nvPr/>
        </p:nvSpPr>
        <p:spPr>
          <a:xfrm>
            <a:off x="2874617" y="1544530"/>
            <a:ext cx="8422106" cy="2751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es-MX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 Información Estadística y Geográfica de los Estados para México en Cifras (IEGEMC) 2026</a:t>
            </a:r>
            <a:endParaRPr lang="es-MX" sz="4800" dirty="0">
              <a:solidFill>
                <a:srgbClr val="00BF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917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7F5CA-6A9E-FE4C-D29E-AAF35693B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3">
            <a:extLst>
              <a:ext uri="{FF2B5EF4-FFF2-40B4-BE49-F238E27FC236}">
                <a16:creationId xmlns:a16="http://schemas.microsoft.com/office/drawing/2014/main" id="{DAB86AC9-FF39-0286-3BBB-3751D82E88B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47619" y="2769226"/>
            <a:ext cx="61420" cy="178837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8000"/>
              </a:lnSpc>
              <a:defRPr/>
            </a:pPr>
            <a:endParaRPr lang="es-ES" sz="165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Placeholder 1">
            <a:extLst>
              <a:ext uri="{FF2B5EF4-FFF2-40B4-BE49-F238E27FC236}">
                <a16:creationId xmlns:a16="http://schemas.microsoft.com/office/drawing/2014/main" id="{251E0CEE-009C-BA3A-0CBA-50C2C777406F}"/>
              </a:ext>
            </a:extLst>
          </p:cNvPr>
          <p:cNvSpPr txBox="1">
            <a:spLocks/>
          </p:cNvSpPr>
          <p:nvPr/>
        </p:nvSpPr>
        <p:spPr>
          <a:xfrm>
            <a:off x="972033" y="421013"/>
            <a:ext cx="5781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spcBef>
                <a:spcPts val="1000"/>
              </a:spcBef>
              <a:defRPr sz="2800" b="1">
                <a:solidFill>
                  <a:srgbClr val="003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>
                <a:effectLst/>
              </a:rPr>
              <a:t>Fuentes</a:t>
            </a:r>
            <a:r>
              <a:rPr lang="es-MX" dirty="0"/>
              <a:t> </a:t>
            </a:r>
            <a:r>
              <a:rPr lang="es-MX" dirty="0">
                <a:effectLst/>
              </a:rPr>
              <a:t>de</a:t>
            </a:r>
            <a:r>
              <a:rPr lang="es-MX" dirty="0"/>
              <a:t> </a:t>
            </a:r>
            <a:r>
              <a:rPr lang="es-MX" dirty="0">
                <a:effectLst/>
              </a:rPr>
              <a:t>información</a:t>
            </a:r>
          </a:p>
        </p:txBody>
      </p:sp>
      <p:cxnSp>
        <p:nvCxnSpPr>
          <p:cNvPr id="3" name="Straight Connector 145">
            <a:extLst>
              <a:ext uri="{FF2B5EF4-FFF2-40B4-BE49-F238E27FC236}">
                <a16:creationId xmlns:a16="http://schemas.microsoft.com/office/drawing/2014/main" id="{5EFD1460-C6AB-AD30-D954-062A7A65E7DD}"/>
              </a:ext>
            </a:extLst>
          </p:cNvPr>
          <p:cNvCxnSpPr/>
          <p:nvPr/>
        </p:nvCxnSpPr>
        <p:spPr>
          <a:xfrm flipV="1">
            <a:off x="1745001" y="2885440"/>
            <a:ext cx="0" cy="2966720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47">
            <a:extLst>
              <a:ext uri="{FF2B5EF4-FFF2-40B4-BE49-F238E27FC236}">
                <a16:creationId xmlns:a16="http://schemas.microsoft.com/office/drawing/2014/main" id="{D01C442C-C6E1-42A6-BC06-5485736F6530}"/>
              </a:ext>
            </a:extLst>
          </p:cNvPr>
          <p:cNvSpPr txBox="1"/>
          <p:nvPr/>
        </p:nvSpPr>
        <p:spPr>
          <a:xfrm>
            <a:off x="1726140" y="3161963"/>
            <a:ext cx="3383276" cy="332398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fontAlgn="ctr"/>
            <a:r>
              <a:rPr 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Comisión Estatal de Agua y Saneamiento del Estado de Puebla</a:t>
            </a:r>
            <a:endParaRPr lang="es-MX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Comisión Estatal de Arbitraje Médico</a:t>
            </a:r>
            <a:endParaRPr lang="es-MX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es-ES_tradnl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Heroico Cuerpo de Bomberos</a:t>
            </a:r>
            <a:endParaRPr lang="es-MX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Universitario de la Benemérita Universidad Autónoma de Puebla</a:t>
            </a:r>
            <a:endParaRPr lang="es-MX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Seguridad y Servicios Sociales de los Trabajadores al Servicio de los Poderes del Estado de Puebla</a:t>
            </a:r>
            <a:endParaRPr lang="es-MX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Estatal de Educación para Adultos</a:t>
            </a:r>
            <a:endParaRPr lang="es-MX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Deporte y Juventud</a:t>
            </a:r>
            <a:endParaRPr lang="es-MX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Arte y Cultura</a:t>
            </a:r>
            <a:endParaRPr lang="es-MX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Económico  y Trabajo</a:t>
            </a:r>
            <a:endParaRPr lang="es-MX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Educación</a:t>
            </a:r>
            <a:endParaRPr lang="es-MX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es-ES_tradnl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Infraestructura</a:t>
            </a:r>
            <a:endParaRPr lang="es-MX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Medio Ambiente, Desarrollo Sustentable y Ordenamiento Territorial </a:t>
            </a:r>
            <a:endParaRPr lang="es-MX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Planeación, Finanzas y Administración</a:t>
            </a:r>
            <a:endParaRPr lang="es-MX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Salud</a:t>
            </a:r>
            <a:endParaRPr lang="es-MX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es-ES_tradnl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para el Desarrollo Integral de la Familia del Estado</a:t>
            </a:r>
            <a:endParaRPr lang="es-MX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53">
            <a:extLst>
              <a:ext uri="{FF2B5EF4-FFF2-40B4-BE49-F238E27FC236}">
                <a16:creationId xmlns:a16="http://schemas.microsoft.com/office/drawing/2014/main" id="{B1340428-305D-0883-2FBD-62AA931E7359}"/>
              </a:ext>
            </a:extLst>
          </p:cNvPr>
          <p:cNvSpPr txBox="1"/>
          <p:nvPr/>
        </p:nvSpPr>
        <p:spPr>
          <a:xfrm>
            <a:off x="5530224" y="3188089"/>
            <a:ext cx="2334344" cy="206210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fontAlgn="ctr"/>
            <a:r>
              <a:rPr 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CONAFOR</a:t>
            </a:r>
            <a:endParaRPr lang="es-MX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CONAGUA</a:t>
            </a:r>
            <a:endParaRPr lang="es-MX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IMSS</a:t>
            </a:r>
            <a:endParaRPr lang="es-MX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IMSS-BIENESTAR</a:t>
            </a:r>
            <a:endParaRPr lang="es-MX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ISSSTE</a:t>
            </a:r>
            <a:endParaRPr lang="es-MX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PEMEX</a:t>
            </a:r>
          </a:p>
          <a:p>
            <a:pPr fontAlgn="ctr"/>
            <a:r>
              <a:rPr 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PROFEPA</a:t>
            </a:r>
            <a:endParaRPr lang="es-MX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SEDENA</a:t>
            </a:r>
            <a:endParaRPr lang="es-MX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SEGALMEX-DICONSA</a:t>
            </a:r>
            <a:endParaRPr lang="es-MX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SEGALMEX-LICONSA</a:t>
            </a:r>
            <a:endParaRPr lang="es-MX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SEMARNAT</a:t>
            </a:r>
            <a:endParaRPr lang="es-MX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endParaRPr lang="es-MX" dirty="0">
              <a:solidFill>
                <a:srgbClr val="002060"/>
              </a:solidFill>
            </a:endParaRPr>
          </a:p>
        </p:txBody>
      </p:sp>
      <p:cxnSp>
        <p:nvCxnSpPr>
          <p:cNvPr id="7" name="Straight Connector 157">
            <a:extLst>
              <a:ext uri="{FF2B5EF4-FFF2-40B4-BE49-F238E27FC236}">
                <a16:creationId xmlns:a16="http://schemas.microsoft.com/office/drawing/2014/main" id="{5B66FB3D-746E-70FB-5878-3D46F01E8977}"/>
              </a:ext>
            </a:extLst>
          </p:cNvPr>
          <p:cNvCxnSpPr/>
          <p:nvPr/>
        </p:nvCxnSpPr>
        <p:spPr>
          <a:xfrm flipV="1">
            <a:off x="8492696" y="2885440"/>
            <a:ext cx="0" cy="2966720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59">
            <a:extLst>
              <a:ext uri="{FF2B5EF4-FFF2-40B4-BE49-F238E27FC236}">
                <a16:creationId xmlns:a16="http://schemas.microsoft.com/office/drawing/2014/main" id="{6752F321-3DE5-7EDE-CFEA-E8E830B9F29E}"/>
              </a:ext>
            </a:extLst>
          </p:cNvPr>
          <p:cNvSpPr txBox="1"/>
          <p:nvPr/>
        </p:nvSpPr>
        <p:spPr>
          <a:xfrm>
            <a:off x="8792113" y="3270163"/>
            <a:ext cx="1370896" cy="221599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lnSpc>
                <a:spcPct val="80000"/>
              </a:lnSpc>
            </a:pPr>
            <a:r>
              <a:rPr lang="es-ES" alt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</a:t>
            </a:r>
          </a:p>
          <a:p>
            <a:pPr>
              <a:lnSpc>
                <a:spcPct val="80000"/>
              </a:lnSpc>
            </a:pPr>
            <a:r>
              <a:rPr lang="es-ES" alt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CONAGUA</a:t>
            </a:r>
          </a:p>
          <a:p>
            <a:pPr>
              <a:lnSpc>
                <a:spcPct val="80000"/>
              </a:lnSpc>
            </a:pPr>
            <a:r>
              <a:rPr lang="es-ES" alt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CONANP</a:t>
            </a:r>
          </a:p>
          <a:p>
            <a:pPr>
              <a:lnSpc>
                <a:spcPct val="80000"/>
              </a:lnSpc>
            </a:pPr>
            <a:r>
              <a:rPr lang="es-ES" alt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BANXICO-FIRA</a:t>
            </a:r>
          </a:p>
          <a:p>
            <a:pPr>
              <a:lnSpc>
                <a:spcPct val="80000"/>
              </a:lnSpc>
            </a:pPr>
            <a:r>
              <a:rPr lang="es-ES" alt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CNBV</a:t>
            </a:r>
            <a:endParaRPr lang="es-MX" altLang="es-MX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s-MX" alt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CONACYT</a:t>
            </a:r>
          </a:p>
          <a:p>
            <a:pPr>
              <a:lnSpc>
                <a:spcPct val="80000"/>
              </a:lnSpc>
            </a:pPr>
            <a:r>
              <a:rPr lang="es-MX" alt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CONAMED</a:t>
            </a:r>
          </a:p>
          <a:p>
            <a:pPr>
              <a:lnSpc>
                <a:spcPct val="80000"/>
              </a:lnSpc>
            </a:pPr>
            <a:r>
              <a:rPr lang="es-MX" alt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CONADESUCA</a:t>
            </a:r>
          </a:p>
          <a:p>
            <a:pPr>
              <a:lnSpc>
                <a:spcPct val="80000"/>
              </a:lnSpc>
            </a:pPr>
            <a:r>
              <a:rPr lang="es-MX" alt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CONAPESCA</a:t>
            </a:r>
          </a:p>
          <a:p>
            <a:pPr>
              <a:lnSpc>
                <a:spcPct val="80000"/>
              </a:lnSpc>
            </a:pPr>
            <a:r>
              <a:rPr lang="es-MX" alt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SGCONAPO</a:t>
            </a:r>
          </a:p>
          <a:p>
            <a:pPr>
              <a:lnSpc>
                <a:spcPct val="80000"/>
              </a:lnSpc>
            </a:pPr>
            <a:r>
              <a:rPr lang="es-MX" alt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CONAVI</a:t>
            </a:r>
          </a:p>
          <a:p>
            <a:pPr>
              <a:lnSpc>
                <a:spcPct val="80000"/>
              </a:lnSpc>
            </a:pPr>
            <a:r>
              <a:rPr lang="es-MX" alt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CONDUSEF</a:t>
            </a:r>
          </a:p>
          <a:p>
            <a:pPr>
              <a:lnSpc>
                <a:spcPct val="80000"/>
              </a:lnSpc>
            </a:pPr>
            <a:r>
              <a:rPr lang="es-MX" alt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CONEVAL</a:t>
            </a:r>
          </a:p>
          <a:p>
            <a:pPr>
              <a:lnSpc>
                <a:spcPct val="80000"/>
              </a:lnSpc>
            </a:pPr>
            <a:r>
              <a:rPr lang="es-MX" alt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Correos de México</a:t>
            </a:r>
          </a:p>
          <a:p>
            <a:pPr>
              <a:lnSpc>
                <a:spcPct val="80000"/>
              </a:lnSpc>
            </a:pPr>
            <a:r>
              <a:rPr lang="es-MX" alt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FINABIEN</a:t>
            </a:r>
          </a:p>
          <a:p>
            <a:pPr>
              <a:lnSpc>
                <a:spcPct val="80000"/>
              </a:lnSpc>
            </a:pPr>
            <a:r>
              <a:rPr lang="es-MX" alt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IFT</a:t>
            </a:r>
          </a:p>
          <a:p>
            <a:pPr>
              <a:lnSpc>
                <a:spcPct val="80000"/>
              </a:lnSpc>
            </a:pPr>
            <a:endParaRPr lang="es-MX" altLang="es-MX" sz="12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9" name="Right Arrow 2">
            <a:extLst>
              <a:ext uri="{FF2B5EF4-FFF2-40B4-BE49-F238E27FC236}">
                <a16:creationId xmlns:a16="http://schemas.microsoft.com/office/drawing/2014/main" id="{F75C1BC4-4BE3-C945-F2A4-AC499D81CA81}"/>
              </a:ext>
            </a:extLst>
          </p:cNvPr>
          <p:cNvSpPr/>
          <p:nvPr/>
        </p:nvSpPr>
        <p:spPr bwMode="auto">
          <a:xfrm>
            <a:off x="517092" y="1769533"/>
            <a:ext cx="11157817" cy="1320800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s-ES_tradnl" sz="3200" noProof="0" dirty="0"/>
          </a:p>
        </p:txBody>
      </p:sp>
      <p:sp>
        <p:nvSpPr>
          <p:cNvPr id="10" name="Oval 77">
            <a:extLst>
              <a:ext uri="{FF2B5EF4-FFF2-40B4-BE49-F238E27FC236}">
                <a16:creationId xmlns:a16="http://schemas.microsoft.com/office/drawing/2014/main" id="{B20E010C-9DD0-420E-42B3-CF1925DC776D}"/>
              </a:ext>
            </a:extLst>
          </p:cNvPr>
          <p:cNvSpPr/>
          <p:nvPr/>
        </p:nvSpPr>
        <p:spPr bwMode="auto">
          <a:xfrm>
            <a:off x="1143042" y="1826649"/>
            <a:ext cx="1203918" cy="1206570"/>
          </a:xfrm>
          <a:prstGeom prst="ellipse">
            <a:avLst/>
          </a:prstGeom>
          <a:solidFill>
            <a:srgbClr val="003057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s-ES_tradnl" sz="3200" noProof="0" dirty="0"/>
          </a:p>
        </p:txBody>
      </p:sp>
      <p:sp>
        <p:nvSpPr>
          <p:cNvPr id="11" name="TextBox 81">
            <a:extLst>
              <a:ext uri="{FF2B5EF4-FFF2-40B4-BE49-F238E27FC236}">
                <a16:creationId xmlns:a16="http://schemas.microsoft.com/office/drawing/2014/main" id="{98C10474-1F82-C34B-CFF1-8AAE1D25D213}"/>
              </a:ext>
            </a:extLst>
          </p:cNvPr>
          <p:cNvSpPr txBox="1"/>
          <p:nvPr/>
        </p:nvSpPr>
        <p:spPr>
          <a:xfrm flipH="1">
            <a:off x="2064436" y="2226002"/>
            <a:ext cx="2027552" cy="4222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98000"/>
              </a:lnSpc>
            </a:pPr>
            <a:r>
              <a:rPr lang="es-ES_tradnl" altLang="es-MX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Instituciones del Gobierno Estatal</a:t>
            </a:r>
          </a:p>
        </p:txBody>
      </p:sp>
      <p:sp>
        <p:nvSpPr>
          <p:cNvPr id="12" name="TextBox 88">
            <a:extLst>
              <a:ext uri="{FF2B5EF4-FFF2-40B4-BE49-F238E27FC236}">
                <a16:creationId xmlns:a16="http://schemas.microsoft.com/office/drawing/2014/main" id="{45461D2D-B2E4-6CB1-54A9-5B9DC6326E82}"/>
              </a:ext>
            </a:extLst>
          </p:cNvPr>
          <p:cNvSpPr txBox="1"/>
          <p:nvPr/>
        </p:nvSpPr>
        <p:spPr>
          <a:xfrm flipH="1">
            <a:off x="5746977" y="2218787"/>
            <a:ext cx="2150811" cy="4222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8000"/>
              </a:lnSpc>
            </a:pPr>
            <a:r>
              <a:rPr lang="es-ES_tradnl" altLang="es-MX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Delegaciones Federales en el estado</a:t>
            </a:r>
          </a:p>
        </p:txBody>
      </p:sp>
      <p:sp>
        <p:nvSpPr>
          <p:cNvPr id="13" name="Oval 89">
            <a:extLst>
              <a:ext uri="{FF2B5EF4-FFF2-40B4-BE49-F238E27FC236}">
                <a16:creationId xmlns:a16="http://schemas.microsoft.com/office/drawing/2014/main" id="{3B76EAE2-FBA4-6591-7778-D47C97E60BC0}"/>
              </a:ext>
            </a:extLst>
          </p:cNvPr>
          <p:cNvSpPr/>
          <p:nvPr/>
        </p:nvSpPr>
        <p:spPr bwMode="auto">
          <a:xfrm>
            <a:off x="7890737" y="1826649"/>
            <a:ext cx="1203918" cy="1206570"/>
          </a:xfrm>
          <a:prstGeom prst="ellipse">
            <a:avLst/>
          </a:prstGeom>
          <a:solidFill>
            <a:srgbClr val="967DF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s-ES_tradnl" sz="3200" noProof="0" dirty="0"/>
          </a:p>
        </p:txBody>
      </p:sp>
      <p:sp>
        <p:nvSpPr>
          <p:cNvPr id="14" name="TextBox 90">
            <a:extLst>
              <a:ext uri="{FF2B5EF4-FFF2-40B4-BE49-F238E27FC236}">
                <a16:creationId xmlns:a16="http://schemas.microsoft.com/office/drawing/2014/main" id="{3C6F2A50-0E17-EA4F-0B2F-14F59BD5422D}"/>
              </a:ext>
            </a:extLst>
          </p:cNvPr>
          <p:cNvSpPr txBox="1"/>
          <p:nvPr/>
        </p:nvSpPr>
        <p:spPr>
          <a:xfrm flipH="1">
            <a:off x="9113774" y="2218787"/>
            <a:ext cx="2150811" cy="4222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8000"/>
              </a:lnSpc>
            </a:pPr>
            <a:r>
              <a:rPr lang="es-ES_tradnl" altLang="es-MX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Instituciones del Ámbito Central Federal</a:t>
            </a:r>
          </a:p>
        </p:txBody>
      </p:sp>
      <p:cxnSp>
        <p:nvCxnSpPr>
          <p:cNvPr id="15" name="Straight Connector 157">
            <a:extLst>
              <a:ext uri="{FF2B5EF4-FFF2-40B4-BE49-F238E27FC236}">
                <a16:creationId xmlns:a16="http://schemas.microsoft.com/office/drawing/2014/main" id="{5714CF2F-03A3-1518-6889-A97D0917AD16}"/>
              </a:ext>
            </a:extLst>
          </p:cNvPr>
          <p:cNvCxnSpPr/>
          <p:nvPr/>
        </p:nvCxnSpPr>
        <p:spPr>
          <a:xfrm flipV="1">
            <a:off x="5109416" y="2885440"/>
            <a:ext cx="0" cy="2966720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87">
            <a:extLst>
              <a:ext uri="{FF2B5EF4-FFF2-40B4-BE49-F238E27FC236}">
                <a16:creationId xmlns:a16="http://schemas.microsoft.com/office/drawing/2014/main" id="{685C072A-8CEE-7CF9-0A56-6A877187BCBD}"/>
              </a:ext>
            </a:extLst>
          </p:cNvPr>
          <p:cNvSpPr/>
          <p:nvPr/>
        </p:nvSpPr>
        <p:spPr bwMode="auto">
          <a:xfrm>
            <a:off x="4516889" y="1826649"/>
            <a:ext cx="1203918" cy="1206570"/>
          </a:xfrm>
          <a:prstGeom prst="ellipse">
            <a:avLst/>
          </a:prstGeom>
          <a:solidFill>
            <a:srgbClr val="00BFB3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s-ES_tradnl" sz="3200" noProof="0" dirty="0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C52DB150-F1BA-7757-2954-2A0AC30EAF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75395" y="2172657"/>
            <a:ext cx="468041" cy="496407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355BE505-5A48-64CF-5D1E-33195FE300C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7401" y="2165566"/>
            <a:ext cx="510590" cy="510590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C626E51C-D163-5EFA-D9B2-4624DF9B2D6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6840" y="2193932"/>
            <a:ext cx="496407" cy="482224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FD38499D-BAC1-856D-C14F-5FEF8A6F7A87}"/>
              </a:ext>
            </a:extLst>
          </p:cNvPr>
          <p:cNvSpPr/>
          <p:nvPr/>
        </p:nvSpPr>
        <p:spPr>
          <a:xfrm>
            <a:off x="1054186" y="1012832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09A9D76-7C65-B44E-F569-E2E3C44A59D9}"/>
              </a:ext>
            </a:extLst>
          </p:cNvPr>
          <p:cNvSpPr txBox="1"/>
          <p:nvPr/>
        </p:nvSpPr>
        <p:spPr>
          <a:xfrm>
            <a:off x="10412910" y="3229126"/>
            <a:ext cx="1779090" cy="242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MX" alt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IMSS</a:t>
            </a:r>
          </a:p>
          <a:p>
            <a:pPr>
              <a:lnSpc>
                <a:spcPct val="80000"/>
              </a:lnSpc>
            </a:pPr>
            <a:r>
              <a:rPr lang="es-MX" alt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INEGI</a:t>
            </a:r>
          </a:p>
          <a:p>
            <a:pPr>
              <a:lnSpc>
                <a:spcPct val="80000"/>
              </a:lnSpc>
            </a:pPr>
            <a:r>
              <a:rPr lang="es-MX" alt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</a:t>
            </a:r>
          </a:p>
          <a:p>
            <a:pPr>
              <a:lnSpc>
                <a:spcPct val="80000"/>
              </a:lnSpc>
            </a:pPr>
            <a:r>
              <a:rPr lang="es-MX" alt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ISSSTE</a:t>
            </a:r>
          </a:p>
          <a:p>
            <a:pPr>
              <a:lnSpc>
                <a:spcPct val="80000"/>
              </a:lnSpc>
            </a:pPr>
            <a:r>
              <a:rPr lang="es-MX" alt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</a:t>
            </a:r>
          </a:p>
          <a:p>
            <a:pPr>
              <a:lnSpc>
                <a:spcPct val="80000"/>
              </a:lnSpc>
            </a:pPr>
            <a:r>
              <a:rPr lang="es-MX" alt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SADER</a:t>
            </a:r>
          </a:p>
          <a:p>
            <a:pPr>
              <a:lnSpc>
                <a:spcPct val="80000"/>
              </a:lnSpc>
            </a:pPr>
            <a:r>
              <a:rPr lang="es-MX" altLang="es-MX" sz="1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SECTUR</a:t>
            </a:r>
          </a:p>
          <a:p>
            <a:pPr>
              <a:lnSpc>
                <a:spcPct val="80000"/>
              </a:lnSpc>
            </a:pPr>
            <a:r>
              <a:rPr lang="es-ES" alt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Cultura</a:t>
            </a:r>
            <a:endParaRPr lang="es-MX" altLang="es-MX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s-MX" alt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Economía</a:t>
            </a:r>
          </a:p>
          <a:p>
            <a:pPr>
              <a:lnSpc>
                <a:spcPct val="80000"/>
              </a:lnSpc>
            </a:pPr>
            <a:r>
              <a:rPr lang="es-MX" altLang="es-MX" sz="1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SEMARNAT</a:t>
            </a:r>
          </a:p>
          <a:p>
            <a:pPr>
              <a:lnSpc>
                <a:spcPct val="80000"/>
              </a:lnSpc>
            </a:pPr>
            <a:r>
              <a:rPr lang="es-MX" alt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</a:t>
            </a:r>
          </a:p>
          <a:p>
            <a:pPr>
              <a:lnSpc>
                <a:spcPct val="80000"/>
              </a:lnSpc>
            </a:pPr>
            <a:r>
              <a:rPr lang="es-ES" alt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SEGOB</a:t>
            </a:r>
          </a:p>
          <a:p>
            <a:pPr>
              <a:lnSpc>
                <a:spcPct val="80000"/>
              </a:lnSpc>
            </a:pPr>
            <a:r>
              <a:rPr lang="es-ES" alt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SGM</a:t>
            </a:r>
            <a:endParaRPr lang="es-MX" altLang="es-MX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s-MX" alt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SHCP</a:t>
            </a:r>
          </a:p>
          <a:p>
            <a:pPr>
              <a:lnSpc>
                <a:spcPct val="80000"/>
              </a:lnSpc>
            </a:pPr>
            <a:r>
              <a:rPr lang="es-MX" alt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SICT</a:t>
            </a:r>
          </a:p>
          <a:p>
            <a:pPr>
              <a:lnSpc>
                <a:spcPct val="80000"/>
              </a:lnSpc>
            </a:pPr>
            <a:r>
              <a:rPr lang="es-MX" altLang="es-MX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STPS</a:t>
            </a:r>
          </a:p>
          <a:p>
            <a:pPr>
              <a:lnSpc>
                <a:spcPct val="80000"/>
              </a:lnSpc>
            </a:pPr>
            <a:endParaRPr lang="es-MX" altLang="es-MX" sz="2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049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6">
            <a:extLst>
              <a:ext uri="{FF2B5EF4-FFF2-40B4-BE49-F238E27FC236}">
                <a16:creationId xmlns:a16="http://schemas.microsoft.com/office/drawing/2014/main" id="{D8B4C07E-0E65-3C2F-DAA5-5F3C147C1671}"/>
              </a:ext>
            </a:extLst>
          </p:cNvPr>
          <p:cNvSpPr/>
          <p:nvPr/>
        </p:nvSpPr>
        <p:spPr>
          <a:xfrm>
            <a:off x="2386136" y="2234359"/>
            <a:ext cx="1520826" cy="15208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42900" dist="177800" dir="6600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 noProof="0" dirty="0">
              <a:solidFill>
                <a:srgbClr val="002060"/>
              </a:solidFill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8558104A-69E5-EFA9-DAC6-A66D9A3F00FE}"/>
              </a:ext>
            </a:extLst>
          </p:cNvPr>
          <p:cNvSpPr txBox="1"/>
          <p:nvPr/>
        </p:nvSpPr>
        <p:spPr>
          <a:xfrm>
            <a:off x="2392635" y="2750767"/>
            <a:ext cx="152082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noProof="0" dirty="0">
                <a:solidFill>
                  <a:srgbClr val="00206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231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99FAC933-54A8-717A-D125-84C237CDC675}"/>
              </a:ext>
            </a:extLst>
          </p:cNvPr>
          <p:cNvSpPr txBox="1"/>
          <p:nvPr/>
        </p:nvSpPr>
        <p:spPr>
          <a:xfrm>
            <a:off x="1747253" y="3995764"/>
            <a:ext cx="2779054" cy="77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s-ES_tradnl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Fuentes Centrales y federales</a:t>
            </a:r>
          </a:p>
        </p:txBody>
      </p:sp>
      <p:grpSp>
        <p:nvGrpSpPr>
          <p:cNvPr id="9" name="Group 19">
            <a:extLst>
              <a:ext uri="{FF2B5EF4-FFF2-40B4-BE49-F238E27FC236}">
                <a16:creationId xmlns:a16="http://schemas.microsoft.com/office/drawing/2014/main" id="{CE6E6588-AC75-5A9A-93EC-C41DA6415474}"/>
              </a:ext>
            </a:extLst>
          </p:cNvPr>
          <p:cNvGrpSpPr/>
          <p:nvPr/>
        </p:nvGrpSpPr>
        <p:grpSpPr>
          <a:xfrm>
            <a:off x="8610346" y="2234359"/>
            <a:ext cx="1520826" cy="1520826"/>
            <a:chOff x="8439471" y="2849821"/>
            <a:chExt cx="1520826" cy="1520826"/>
          </a:xfrm>
        </p:grpSpPr>
        <p:sp>
          <p:nvSpPr>
            <p:cNvPr id="10" name="Oval 18">
              <a:extLst>
                <a:ext uri="{FF2B5EF4-FFF2-40B4-BE49-F238E27FC236}">
                  <a16:creationId xmlns:a16="http://schemas.microsoft.com/office/drawing/2014/main" id="{8A5764BF-DC13-CB25-EEDC-89309CFE8E42}"/>
                </a:ext>
              </a:extLst>
            </p:cNvPr>
            <p:cNvSpPr/>
            <p:nvPr/>
          </p:nvSpPr>
          <p:spPr>
            <a:xfrm>
              <a:off x="8439471" y="2849821"/>
              <a:ext cx="1520826" cy="15208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42900" dist="177800" dir="6600000" algn="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3200" b="1" noProof="0" dirty="0">
                <a:solidFill>
                  <a:srgbClr val="002060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3D2E71BD-AB35-3F09-BD6B-1E9C7C283685}"/>
                </a:ext>
              </a:extLst>
            </p:cNvPr>
            <p:cNvSpPr txBox="1"/>
            <p:nvPr/>
          </p:nvSpPr>
          <p:spPr>
            <a:xfrm>
              <a:off x="8439471" y="3366228"/>
              <a:ext cx="1520826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3200" b="1" noProof="0" dirty="0">
                  <a:solidFill>
                    <a:srgbClr val="002060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96</a:t>
              </a:r>
            </a:p>
          </p:txBody>
        </p:sp>
      </p:grpSp>
      <p:sp>
        <p:nvSpPr>
          <p:cNvPr id="19" name="Arc 20">
            <a:extLst>
              <a:ext uri="{FF2B5EF4-FFF2-40B4-BE49-F238E27FC236}">
                <a16:creationId xmlns:a16="http://schemas.microsoft.com/office/drawing/2014/main" id="{976AB9F4-4FDD-2A54-7B92-55EF06ADC601}"/>
              </a:ext>
            </a:extLst>
          </p:cNvPr>
          <p:cNvSpPr/>
          <p:nvPr/>
        </p:nvSpPr>
        <p:spPr>
          <a:xfrm>
            <a:off x="3838884" y="2399767"/>
            <a:ext cx="1685340" cy="1685338"/>
          </a:xfrm>
          <a:prstGeom prst="arc">
            <a:avLst>
              <a:gd name="adj1" fmla="val 14063595"/>
              <a:gd name="adj2" fmla="val 18496715"/>
            </a:avLst>
          </a:prstGeom>
          <a:ln w="12700">
            <a:solidFill>
              <a:srgbClr val="08989C"/>
            </a:solidFill>
            <a:prstDash val="dash"/>
            <a:head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 noProof="0" dirty="0">
              <a:solidFill>
                <a:srgbClr val="002060"/>
              </a:solidFill>
            </a:endParaRPr>
          </a:p>
        </p:txBody>
      </p:sp>
      <p:sp>
        <p:nvSpPr>
          <p:cNvPr id="20" name="Arc 21">
            <a:extLst>
              <a:ext uri="{FF2B5EF4-FFF2-40B4-BE49-F238E27FC236}">
                <a16:creationId xmlns:a16="http://schemas.microsoft.com/office/drawing/2014/main" id="{1FB30D8E-EF15-D09B-E71E-8677E6E3B0A0}"/>
              </a:ext>
            </a:extLst>
          </p:cNvPr>
          <p:cNvSpPr/>
          <p:nvPr/>
        </p:nvSpPr>
        <p:spPr>
          <a:xfrm flipH="1" flipV="1">
            <a:off x="7379820" y="2295961"/>
            <a:ext cx="1685340" cy="1685338"/>
          </a:xfrm>
          <a:prstGeom prst="arc">
            <a:avLst>
              <a:gd name="adj1" fmla="val 14063595"/>
              <a:gd name="adj2" fmla="val 18496715"/>
            </a:avLst>
          </a:prstGeom>
          <a:ln w="12700">
            <a:solidFill>
              <a:srgbClr val="003057"/>
            </a:solidFill>
            <a:prstDash val="dash"/>
            <a:head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 noProof="0" dirty="0">
              <a:solidFill>
                <a:srgbClr val="002060"/>
              </a:solidFill>
            </a:endParaRP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42FBD92E-EE7C-D901-802B-A5973B020153}"/>
              </a:ext>
            </a:extLst>
          </p:cNvPr>
          <p:cNvSpPr txBox="1"/>
          <p:nvPr/>
        </p:nvSpPr>
        <p:spPr>
          <a:xfrm>
            <a:off x="8038872" y="3995764"/>
            <a:ext cx="2779054" cy="414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s-ES_tradnl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Fuentes locales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E11920FC-7B35-21FC-FBD1-5812940FDE47}"/>
              </a:ext>
            </a:extLst>
          </p:cNvPr>
          <p:cNvSpPr txBox="1">
            <a:spLocks/>
          </p:cNvSpPr>
          <p:nvPr/>
        </p:nvSpPr>
        <p:spPr>
          <a:xfrm>
            <a:off x="2455151" y="518810"/>
            <a:ext cx="7106956" cy="3691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Formatos tipo a integrar  2026</a:t>
            </a:r>
          </a:p>
        </p:txBody>
      </p:sp>
      <p:grpSp>
        <p:nvGrpSpPr>
          <p:cNvPr id="12" name="Group 1">
            <a:extLst>
              <a:ext uri="{FF2B5EF4-FFF2-40B4-BE49-F238E27FC236}">
                <a16:creationId xmlns:a16="http://schemas.microsoft.com/office/drawing/2014/main" id="{44688E00-FBE1-686C-1662-15D3E8F12E27}"/>
              </a:ext>
            </a:extLst>
          </p:cNvPr>
          <p:cNvGrpSpPr/>
          <p:nvPr/>
        </p:nvGrpSpPr>
        <p:grpSpPr>
          <a:xfrm>
            <a:off x="5021045" y="2500759"/>
            <a:ext cx="2480695" cy="2492485"/>
            <a:chOff x="6785662" y="1368219"/>
            <a:chExt cx="4240611" cy="4260764"/>
          </a:xfrm>
        </p:grpSpPr>
        <p:sp>
          <p:nvSpPr>
            <p:cNvPr id="16" name="Partial Circle 2">
              <a:extLst>
                <a:ext uri="{FF2B5EF4-FFF2-40B4-BE49-F238E27FC236}">
                  <a16:creationId xmlns:a16="http://schemas.microsoft.com/office/drawing/2014/main" id="{DDBD9E18-3B27-43BD-1A57-59DF467E5223}"/>
                </a:ext>
              </a:extLst>
            </p:cNvPr>
            <p:cNvSpPr/>
            <p:nvPr/>
          </p:nvSpPr>
          <p:spPr>
            <a:xfrm>
              <a:off x="6785662" y="1376696"/>
              <a:ext cx="4229504" cy="4252285"/>
            </a:xfrm>
            <a:prstGeom prst="pie">
              <a:avLst>
                <a:gd name="adj1" fmla="val 13310045"/>
                <a:gd name="adj2" fmla="val 6722714"/>
              </a:avLst>
            </a:prstGeom>
            <a:solidFill>
              <a:srgbClr val="00305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dirty="0">
                <a:solidFill>
                  <a:srgbClr val="002060"/>
                </a:solidFill>
              </a:endParaRPr>
            </a:p>
          </p:txBody>
        </p:sp>
        <p:sp>
          <p:nvSpPr>
            <p:cNvPr id="23" name="Partial Circle 3">
              <a:extLst>
                <a:ext uri="{FF2B5EF4-FFF2-40B4-BE49-F238E27FC236}">
                  <a16:creationId xmlns:a16="http://schemas.microsoft.com/office/drawing/2014/main" id="{619F64D0-3909-4672-6F9D-3D3A11BC28BE}"/>
                </a:ext>
              </a:extLst>
            </p:cNvPr>
            <p:cNvSpPr/>
            <p:nvPr/>
          </p:nvSpPr>
          <p:spPr>
            <a:xfrm>
              <a:off x="6796770" y="1368219"/>
              <a:ext cx="4229503" cy="4260764"/>
            </a:xfrm>
            <a:prstGeom prst="pie">
              <a:avLst>
                <a:gd name="adj1" fmla="val 2740146"/>
                <a:gd name="adj2" fmla="val 15503801"/>
              </a:avLst>
            </a:prstGeom>
            <a:solidFill>
              <a:srgbClr val="08989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315BDAC-12B5-24AD-0E69-D2388073AA47}"/>
              </a:ext>
            </a:extLst>
          </p:cNvPr>
          <p:cNvSpPr/>
          <p:nvPr/>
        </p:nvSpPr>
        <p:spPr>
          <a:xfrm>
            <a:off x="5407748" y="1024620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7D7D2EB9-EE18-2F67-9862-64290C3DB16B}"/>
              </a:ext>
            </a:extLst>
          </p:cNvPr>
          <p:cNvSpPr/>
          <p:nvPr/>
        </p:nvSpPr>
        <p:spPr>
          <a:xfrm>
            <a:off x="5670506" y="3154477"/>
            <a:ext cx="1201416" cy="12014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002060"/>
              </a:solidFill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00E1E221-2A4F-6EEC-5791-8F3AD6ADF2C9}"/>
              </a:ext>
            </a:extLst>
          </p:cNvPr>
          <p:cNvSpPr txBox="1"/>
          <p:nvPr/>
        </p:nvSpPr>
        <p:spPr>
          <a:xfrm>
            <a:off x="5756833" y="3489637"/>
            <a:ext cx="1049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002060"/>
                </a:solidFill>
                <a:latin typeface="Arial Black" panose="020B0604020202020204" pitchFamily="34" charset="0"/>
              </a:rPr>
              <a:t>327</a:t>
            </a:r>
          </a:p>
        </p:txBody>
      </p:sp>
    </p:spTree>
    <p:extLst>
      <p:ext uri="{BB962C8B-B14F-4D97-AF65-F5344CB8AC3E}">
        <p14:creationId xmlns:p14="http://schemas.microsoft.com/office/powerpoint/2010/main" val="1562108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C6525-853C-F3A4-58C8-246558A2D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0B5CE16-5FC7-86F0-6F49-50D98FBC9336}"/>
              </a:ext>
            </a:extLst>
          </p:cNvPr>
          <p:cNvSpPr txBox="1"/>
          <p:nvPr/>
        </p:nvSpPr>
        <p:spPr>
          <a:xfrm>
            <a:off x="994759" y="364837"/>
            <a:ext cx="7520591" cy="400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spcBef>
                <a:spcPts val="1000"/>
              </a:spcBef>
              <a:defRPr sz="2800" b="1">
                <a:solidFill>
                  <a:srgbClr val="003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>
                <a:effectLst/>
              </a:rPr>
              <a:t>Donde descargar el material de apoyo 2026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442564-4B52-F419-0D4C-CF576BAB2B13}"/>
              </a:ext>
            </a:extLst>
          </p:cNvPr>
          <p:cNvSpPr txBox="1"/>
          <p:nvPr/>
        </p:nvSpPr>
        <p:spPr>
          <a:xfrm>
            <a:off x="3166460" y="1243687"/>
            <a:ext cx="3790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MX" sz="2000" dirty="0">
                <a:solidFill>
                  <a:srgbClr val="800000"/>
                </a:solidFill>
              </a:rPr>
              <a:t>https://sei.puebla.gob.mx/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B7BCD88-8565-DB8D-F6F9-910F89A516A5}"/>
              </a:ext>
            </a:extLst>
          </p:cNvPr>
          <p:cNvSpPr/>
          <p:nvPr/>
        </p:nvSpPr>
        <p:spPr>
          <a:xfrm>
            <a:off x="1054186" y="1012832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F2B2C5-1771-B23B-8E44-15AB9B4FC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269" y="1784257"/>
            <a:ext cx="8916523" cy="470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04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47E11AE-F275-8422-A9F4-2879ADAAE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44" y="131885"/>
            <a:ext cx="10490311" cy="592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55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F3EA5DA-4FC9-597C-716B-F03B1E91C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11" y="498667"/>
            <a:ext cx="8998997" cy="586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23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F2F48C9-B7CC-E48E-B041-D543686B2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4" y="378069"/>
            <a:ext cx="11685835" cy="585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47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54;p13">
            <a:extLst>
              <a:ext uri="{FF2B5EF4-FFF2-40B4-BE49-F238E27FC236}">
                <a16:creationId xmlns:a16="http://schemas.microsoft.com/office/drawing/2014/main" id="{81EBAFBA-3086-4F0D-838C-D6192A6C3028}"/>
              </a:ext>
            </a:extLst>
          </p:cNvPr>
          <p:cNvSpPr/>
          <p:nvPr/>
        </p:nvSpPr>
        <p:spPr>
          <a:xfrm>
            <a:off x="4535520" y="2088052"/>
            <a:ext cx="3120959" cy="3058292"/>
          </a:xfrm>
          <a:prstGeom prst="rect">
            <a:avLst/>
          </a:prstGeom>
          <a:solidFill>
            <a:srgbClr val="00BFB3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125" noProof="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779;p13">
            <a:extLst>
              <a:ext uri="{FF2B5EF4-FFF2-40B4-BE49-F238E27FC236}">
                <a16:creationId xmlns:a16="http://schemas.microsoft.com/office/drawing/2014/main" id="{8D32C749-E52B-4CE2-BA02-EAA337C65A09}"/>
              </a:ext>
            </a:extLst>
          </p:cNvPr>
          <p:cNvSpPr/>
          <p:nvPr/>
        </p:nvSpPr>
        <p:spPr>
          <a:xfrm>
            <a:off x="1701444" y="2443360"/>
            <a:ext cx="211230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000" b="1" dirty="0">
                <a:solidFill>
                  <a:schemeClr val="bg1"/>
                </a:solidFill>
                <a:highlight>
                  <a:srgbClr val="40404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_tradnl" sz="2000" b="1" noProof="0" dirty="0">
                <a:solidFill>
                  <a:schemeClr val="bg1"/>
                </a:solidFill>
                <a:highlight>
                  <a:srgbClr val="40404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anual SIPrE</a:t>
            </a:r>
          </a:p>
        </p:txBody>
      </p:sp>
      <p:grpSp>
        <p:nvGrpSpPr>
          <p:cNvPr id="30" name="Google Shape;781;p13">
            <a:extLst>
              <a:ext uri="{FF2B5EF4-FFF2-40B4-BE49-F238E27FC236}">
                <a16:creationId xmlns:a16="http://schemas.microsoft.com/office/drawing/2014/main" id="{CC7C2B1C-6FE6-4CE0-BA76-249A79BD16F3}"/>
              </a:ext>
            </a:extLst>
          </p:cNvPr>
          <p:cNvGrpSpPr/>
          <p:nvPr/>
        </p:nvGrpSpPr>
        <p:grpSpPr>
          <a:xfrm>
            <a:off x="4714189" y="2438234"/>
            <a:ext cx="2610689" cy="1216661"/>
            <a:chOff x="2600017" y="5769779"/>
            <a:chExt cx="4177101" cy="1946658"/>
          </a:xfrm>
        </p:grpSpPr>
        <p:sp>
          <p:nvSpPr>
            <p:cNvPr id="31" name="Google Shape;782;p13">
              <a:extLst>
                <a:ext uri="{FF2B5EF4-FFF2-40B4-BE49-F238E27FC236}">
                  <a16:creationId xmlns:a16="http://schemas.microsoft.com/office/drawing/2014/main" id="{A3E97625-474F-4722-ADC8-DCF72508A082}"/>
                </a:ext>
              </a:extLst>
            </p:cNvPr>
            <p:cNvSpPr/>
            <p:nvPr/>
          </p:nvSpPr>
          <p:spPr>
            <a:xfrm>
              <a:off x="2600017" y="5769779"/>
              <a:ext cx="4177101" cy="590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_tradnl" b="1" noProof="0" dirty="0">
                  <a:solidFill>
                    <a:schemeClr val="bg1"/>
                  </a:solidFill>
                  <a:highlight>
                    <a:srgbClr val="40404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Notas metodológicas</a:t>
              </a:r>
            </a:p>
          </p:txBody>
        </p:sp>
        <p:sp>
          <p:nvSpPr>
            <p:cNvPr id="32" name="Google Shape;783;p13">
              <a:extLst>
                <a:ext uri="{FF2B5EF4-FFF2-40B4-BE49-F238E27FC236}">
                  <a16:creationId xmlns:a16="http://schemas.microsoft.com/office/drawing/2014/main" id="{F558ADA3-820F-417B-964D-273C7199694C}"/>
                </a:ext>
              </a:extLst>
            </p:cNvPr>
            <p:cNvSpPr/>
            <p:nvPr/>
          </p:nvSpPr>
          <p:spPr>
            <a:xfrm>
              <a:off x="2703484" y="7036931"/>
              <a:ext cx="3968156" cy="6795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 noProof="0" dirty="0">
                <a:solidFill>
                  <a:schemeClr val="bg1"/>
                </a:solidFill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endParaRPr>
            </a:p>
          </p:txBody>
        </p:sp>
      </p:grpSp>
      <p:sp>
        <p:nvSpPr>
          <p:cNvPr id="5" name="Google Shape;756;p13">
            <a:extLst>
              <a:ext uri="{FF2B5EF4-FFF2-40B4-BE49-F238E27FC236}">
                <a16:creationId xmlns:a16="http://schemas.microsoft.com/office/drawing/2014/main" id="{7116172F-EC0A-41AC-B878-5616774101AC}"/>
              </a:ext>
            </a:extLst>
          </p:cNvPr>
          <p:cNvSpPr/>
          <p:nvPr/>
        </p:nvSpPr>
        <p:spPr>
          <a:xfrm>
            <a:off x="5871421" y="5246138"/>
            <a:ext cx="585185" cy="585184"/>
          </a:xfrm>
          <a:prstGeom prst="ellipse">
            <a:avLst/>
          </a:prstGeom>
          <a:solidFill>
            <a:srgbClr val="967DFF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125" noProof="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779;p13">
            <a:extLst>
              <a:ext uri="{FF2B5EF4-FFF2-40B4-BE49-F238E27FC236}">
                <a16:creationId xmlns:a16="http://schemas.microsoft.com/office/drawing/2014/main" id="{2BAFA728-9DFE-4480-8A56-B6D6EC9D1A42}"/>
              </a:ext>
            </a:extLst>
          </p:cNvPr>
          <p:cNvSpPr/>
          <p:nvPr/>
        </p:nvSpPr>
        <p:spPr>
          <a:xfrm>
            <a:off x="8398801" y="2438234"/>
            <a:ext cx="211230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000" b="1" noProof="0" dirty="0">
                <a:solidFill>
                  <a:schemeClr val="bg1"/>
                </a:solidFill>
                <a:highlight>
                  <a:srgbClr val="40404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Formatos tipo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88D5203-888F-391A-DB45-5A0155000C85}"/>
              </a:ext>
            </a:extLst>
          </p:cNvPr>
          <p:cNvSpPr txBox="1">
            <a:spLocks/>
          </p:cNvSpPr>
          <p:nvPr/>
        </p:nvSpPr>
        <p:spPr>
          <a:xfrm>
            <a:off x="2455151" y="518810"/>
            <a:ext cx="7106956" cy="3842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Documentos de apoyo 2026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DEB6BAB-DE22-E1B3-E4AA-74974F20347F}"/>
              </a:ext>
            </a:extLst>
          </p:cNvPr>
          <p:cNvSpPr/>
          <p:nvPr/>
        </p:nvSpPr>
        <p:spPr>
          <a:xfrm>
            <a:off x="5407748" y="1026678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1EDCF0C1-B2E7-DF03-E9BE-ABC8D20D0EE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948113" y="5323792"/>
            <a:ext cx="431800" cy="431800"/>
          </a:xfrm>
          <a:prstGeom prst="rect">
            <a:avLst/>
          </a:prstGeom>
        </p:spPr>
      </p:pic>
      <p:pic>
        <p:nvPicPr>
          <p:cNvPr id="7" name="Imagen 6" descr="Texto&#10;&#10;El contenido generado por IA puede ser incorrecto.">
            <a:extLst>
              <a:ext uri="{FF2B5EF4-FFF2-40B4-BE49-F238E27FC236}">
                <a16:creationId xmlns:a16="http://schemas.microsoft.com/office/drawing/2014/main" id="{807D0D45-65FA-4FE9-114E-197FCC818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065" y="2943562"/>
            <a:ext cx="1627984" cy="21068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Diagrama&#10;&#10;El contenido generado por IA puede ser incorrecto.">
            <a:extLst>
              <a:ext uri="{FF2B5EF4-FFF2-40B4-BE49-F238E27FC236}">
                <a16:creationId xmlns:a16="http://schemas.microsoft.com/office/drawing/2014/main" id="{73A10AFC-1849-D48E-C9BD-E59C01582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818" y="3087748"/>
            <a:ext cx="1472362" cy="19054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Tabla&#10;&#10;El contenido generado por IA puede ser incorrecto.">
            <a:extLst>
              <a:ext uri="{FF2B5EF4-FFF2-40B4-BE49-F238E27FC236}">
                <a16:creationId xmlns:a16="http://schemas.microsoft.com/office/drawing/2014/main" id="{77226D67-A20A-F45D-DCE7-BF13A68A2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5743" y="2943562"/>
            <a:ext cx="1602744" cy="20741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8653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C666B-CD36-2030-AADD-9C1CB5C2A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47DC4A95-3F63-22B4-78E1-D0048E0C1781}"/>
              </a:ext>
            </a:extLst>
          </p:cNvPr>
          <p:cNvGrpSpPr/>
          <p:nvPr/>
        </p:nvGrpSpPr>
        <p:grpSpPr>
          <a:xfrm>
            <a:off x="589085" y="338940"/>
            <a:ext cx="10846052" cy="5479313"/>
            <a:chOff x="736213" y="207853"/>
            <a:chExt cx="10846052" cy="5479313"/>
          </a:xfrm>
        </p:grpSpPr>
        <p:sp>
          <p:nvSpPr>
            <p:cNvPr id="4" name="Notched Right Arrow 39">
              <a:extLst>
                <a:ext uri="{FF2B5EF4-FFF2-40B4-BE49-F238E27FC236}">
                  <a16:creationId xmlns:a16="http://schemas.microsoft.com/office/drawing/2014/main" id="{08EB7659-844F-6E49-5525-D7C4A4808E67}"/>
                </a:ext>
              </a:extLst>
            </p:cNvPr>
            <p:cNvSpPr/>
            <p:nvPr/>
          </p:nvSpPr>
          <p:spPr>
            <a:xfrm>
              <a:off x="1275044" y="1584437"/>
              <a:ext cx="1753012" cy="925103"/>
            </a:xfrm>
            <a:prstGeom prst="notchedRightArrow">
              <a:avLst>
                <a:gd name="adj1" fmla="val 60686"/>
                <a:gd name="adj2" fmla="val 50000"/>
              </a:avLst>
            </a:prstGeom>
            <a:solidFill>
              <a:srgbClr val="00BFB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rgbClr val="800000"/>
                </a:solidFill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8B54DCE1-5F11-70EE-642C-78A3D8780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928" y="1498449"/>
              <a:ext cx="1074843" cy="1074843"/>
            </a:xfrm>
            <a:custGeom>
              <a:avLst/>
              <a:gdLst>
                <a:gd name="T0" fmla="*/ 503 w 612"/>
                <a:gd name="T1" fmla="*/ 504 h 613"/>
                <a:gd name="T2" fmla="*/ 503 w 612"/>
                <a:gd name="T3" fmla="*/ 504 h 613"/>
                <a:gd name="T4" fmla="*/ 109 w 612"/>
                <a:gd name="T5" fmla="*/ 504 h 613"/>
                <a:gd name="T6" fmla="*/ 109 w 612"/>
                <a:gd name="T7" fmla="*/ 504 h 613"/>
                <a:gd name="T8" fmla="*/ 109 w 612"/>
                <a:gd name="T9" fmla="*/ 109 h 613"/>
                <a:gd name="T10" fmla="*/ 109 w 612"/>
                <a:gd name="T11" fmla="*/ 109 h 613"/>
                <a:gd name="T12" fmla="*/ 503 w 612"/>
                <a:gd name="T13" fmla="*/ 109 h 613"/>
                <a:gd name="T14" fmla="*/ 503 w 612"/>
                <a:gd name="T15" fmla="*/ 109 h 613"/>
                <a:gd name="T16" fmla="*/ 503 w 612"/>
                <a:gd name="T17" fmla="*/ 504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2" h="613">
                  <a:moveTo>
                    <a:pt x="503" y="504"/>
                  </a:moveTo>
                  <a:cubicBezTo>
                    <a:pt x="503" y="504"/>
                    <a:pt x="503" y="504"/>
                    <a:pt x="503" y="504"/>
                  </a:cubicBezTo>
                  <a:cubicBezTo>
                    <a:pt x="394" y="613"/>
                    <a:pt x="218" y="613"/>
                    <a:pt x="109" y="504"/>
                  </a:cubicBezTo>
                  <a:cubicBezTo>
                    <a:pt x="109" y="504"/>
                    <a:pt x="109" y="504"/>
                    <a:pt x="109" y="504"/>
                  </a:cubicBezTo>
                  <a:cubicBezTo>
                    <a:pt x="0" y="395"/>
                    <a:pt x="0" y="218"/>
                    <a:pt x="109" y="109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218" y="0"/>
                    <a:pt x="394" y="0"/>
                    <a:pt x="503" y="109"/>
                  </a:cubicBezTo>
                  <a:cubicBezTo>
                    <a:pt x="503" y="109"/>
                    <a:pt x="503" y="109"/>
                    <a:pt x="503" y="109"/>
                  </a:cubicBezTo>
                  <a:cubicBezTo>
                    <a:pt x="612" y="218"/>
                    <a:pt x="612" y="395"/>
                    <a:pt x="503" y="504"/>
                  </a:cubicBezTo>
                  <a:close/>
                </a:path>
              </a:pathLst>
            </a:custGeom>
            <a:solidFill>
              <a:srgbClr val="6342FF"/>
            </a:solidFill>
            <a:ln w="11113" cap="flat">
              <a:solidFill>
                <a:srgbClr val="800000"/>
              </a:solidFill>
              <a:prstDash val="solid"/>
              <a:miter lim="800000"/>
              <a:headEnd/>
              <a:tailEnd/>
            </a:ln>
            <a:effectLst>
              <a:outerShdw blurRad="889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solidFill>
                  <a:srgbClr val="800000"/>
                </a:solidFill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EBB918DA-0BE6-70C8-0A70-16F75FFAE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825" y="1580767"/>
              <a:ext cx="923050" cy="925103"/>
            </a:xfrm>
            <a:custGeom>
              <a:avLst/>
              <a:gdLst>
                <a:gd name="T0" fmla="*/ 433 w 526"/>
                <a:gd name="T1" fmla="*/ 433 h 527"/>
                <a:gd name="T2" fmla="*/ 433 w 526"/>
                <a:gd name="T3" fmla="*/ 433 h 527"/>
                <a:gd name="T4" fmla="*/ 93 w 526"/>
                <a:gd name="T5" fmla="*/ 433 h 527"/>
                <a:gd name="T6" fmla="*/ 93 w 526"/>
                <a:gd name="T7" fmla="*/ 433 h 527"/>
                <a:gd name="T8" fmla="*/ 93 w 526"/>
                <a:gd name="T9" fmla="*/ 94 h 527"/>
                <a:gd name="T10" fmla="*/ 93 w 526"/>
                <a:gd name="T11" fmla="*/ 94 h 527"/>
                <a:gd name="T12" fmla="*/ 433 w 526"/>
                <a:gd name="T13" fmla="*/ 94 h 527"/>
                <a:gd name="T14" fmla="*/ 433 w 526"/>
                <a:gd name="T15" fmla="*/ 94 h 527"/>
                <a:gd name="T16" fmla="*/ 433 w 526"/>
                <a:gd name="T17" fmla="*/ 43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6" h="527">
                  <a:moveTo>
                    <a:pt x="433" y="433"/>
                  </a:moveTo>
                  <a:cubicBezTo>
                    <a:pt x="433" y="433"/>
                    <a:pt x="433" y="433"/>
                    <a:pt x="433" y="433"/>
                  </a:cubicBezTo>
                  <a:cubicBezTo>
                    <a:pt x="339" y="527"/>
                    <a:pt x="187" y="527"/>
                    <a:pt x="93" y="433"/>
                  </a:cubicBezTo>
                  <a:cubicBezTo>
                    <a:pt x="93" y="433"/>
                    <a:pt x="93" y="433"/>
                    <a:pt x="93" y="433"/>
                  </a:cubicBezTo>
                  <a:cubicBezTo>
                    <a:pt x="0" y="339"/>
                    <a:pt x="0" y="188"/>
                    <a:pt x="93" y="94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187" y="0"/>
                    <a:pt x="339" y="0"/>
                    <a:pt x="433" y="94"/>
                  </a:cubicBezTo>
                  <a:cubicBezTo>
                    <a:pt x="433" y="94"/>
                    <a:pt x="433" y="94"/>
                    <a:pt x="433" y="94"/>
                  </a:cubicBezTo>
                  <a:cubicBezTo>
                    <a:pt x="526" y="188"/>
                    <a:pt x="526" y="339"/>
                    <a:pt x="433" y="433"/>
                  </a:cubicBezTo>
                  <a:close/>
                </a:path>
              </a:pathLst>
            </a:custGeom>
            <a:solidFill>
              <a:srgbClr val="FFFFFF"/>
            </a:solidFill>
            <a:ln w="1111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>
                <a:solidFill>
                  <a:srgbClr val="800000"/>
                </a:solidFill>
              </a:endParaRPr>
            </a:p>
          </p:txBody>
        </p:sp>
        <p:sp>
          <p:nvSpPr>
            <p:cNvPr id="8" name="TextBox 83">
              <a:extLst>
                <a:ext uri="{FF2B5EF4-FFF2-40B4-BE49-F238E27FC236}">
                  <a16:creationId xmlns:a16="http://schemas.microsoft.com/office/drawing/2014/main" id="{81C3A2BA-500E-DA49-3045-5618F02A51BD}"/>
                </a:ext>
              </a:extLst>
            </p:cNvPr>
            <p:cNvSpPr txBox="1"/>
            <p:nvPr/>
          </p:nvSpPr>
          <p:spPr>
            <a:xfrm>
              <a:off x="8333489" y="1350285"/>
              <a:ext cx="3248776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es-MX" sz="1300" dirty="0">
                  <a:latin typeface="Arial" panose="020B0604020202020204" pitchFamily="34" charset="0"/>
                  <a:cs typeface="Arial" panose="020B0604020202020204" pitchFamily="34" charset="0"/>
                </a:rPr>
                <a:t>2. Recopilación de información por la institución en el SIPrE y entrega a la CE del INEGI para revisión, aclaración o ajustes por parte del informante.</a:t>
              </a:r>
            </a:p>
            <a:p>
              <a:pPr lvl="0" algn="just"/>
              <a:r>
                <a:rPr lang="es-MX" sz="1300" dirty="0">
                  <a:latin typeface="Arial" panose="020B0604020202020204" pitchFamily="34" charset="0"/>
                  <a:cs typeface="Arial" panose="020B0604020202020204" pitchFamily="34" charset="0"/>
                </a:rPr>
                <a:t>Acompañamiento a las Instituciones para captura de información en el </a:t>
              </a:r>
              <a:r>
                <a:rPr lang="es-MX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SIPrE</a:t>
              </a:r>
              <a:r>
                <a:rPr lang="es-MX" sz="13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lvl="0"/>
              <a:r>
                <a:rPr lang="es-MX" sz="1300" b="1" dirty="0">
                  <a:solidFill>
                    <a:srgbClr val="00BFB3"/>
                  </a:solidFill>
                  <a:latin typeface="Arial Black" panose="020B0604020202020204" pitchFamily="34" charset="0"/>
                </a:rPr>
                <a:t>09 de abril al 19 de junio de 2026</a:t>
              </a:r>
              <a:endParaRPr lang="es-ES" sz="1300" b="1" dirty="0">
                <a:solidFill>
                  <a:srgbClr val="00BFB3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9" name="TextBox 82">
              <a:extLst>
                <a:ext uri="{FF2B5EF4-FFF2-40B4-BE49-F238E27FC236}">
                  <a16:creationId xmlns:a16="http://schemas.microsoft.com/office/drawing/2014/main" id="{AC817FD1-5690-279E-91C9-1BA071230950}"/>
                </a:ext>
              </a:extLst>
            </p:cNvPr>
            <p:cNvSpPr txBox="1"/>
            <p:nvPr/>
          </p:nvSpPr>
          <p:spPr>
            <a:xfrm>
              <a:off x="8333489" y="4794614"/>
              <a:ext cx="324877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es-MX" sz="1300" dirty="0">
                  <a:latin typeface="Arial" panose="020B0604020202020204" pitchFamily="34" charset="0"/>
                  <a:cs typeface="Arial" panose="020B0604020202020204" pitchFamily="34" charset="0"/>
                </a:rPr>
                <a:t>3. Notificación de captura en SIPrE y liberación de información por parte del INEGI.</a:t>
              </a:r>
            </a:p>
            <a:p>
              <a:r>
                <a:rPr lang="es-MX" sz="1300" b="1" dirty="0">
                  <a:solidFill>
                    <a:srgbClr val="00BFB3"/>
                  </a:solidFill>
                  <a:latin typeface="Arial Black" panose="020B0604020202020204" pitchFamily="34" charset="0"/>
                </a:rPr>
                <a:t>22 de junio al 03 de julio de 2026</a:t>
              </a:r>
            </a:p>
          </p:txBody>
        </p:sp>
        <p:sp>
          <p:nvSpPr>
            <p:cNvPr id="10" name="TextBox 82">
              <a:extLst>
                <a:ext uri="{FF2B5EF4-FFF2-40B4-BE49-F238E27FC236}">
                  <a16:creationId xmlns:a16="http://schemas.microsoft.com/office/drawing/2014/main" id="{B1E8A22B-00A5-34F2-DFEF-C91EE7FE0189}"/>
                </a:ext>
              </a:extLst>
            </p:cNvPr>
            <p:cNvSpPr txBox="1"/>
            <p:nvPr/>
          </p:nvSpPr>
          <p:spPr>
            <a:xfrm>
              <a:off x="3285981" y="4794614"/>
              <a:ext cx="279045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es-MX" sz="1300" dirty="0">
                  <a:latin typeface="Arial" panose="020B0604020202020204" pitchFamily="34" charset="0"/>
                  <a:cs typeface="Arial" panose="020B0604020202020204" pitchFamily="34" charset="0"/>
                </a:rPr>
                <a:t>4. Consolidación de la información con oficinas centrales del INEGI.</a:t>
              </a:r>
            </a:p>
            <a:p>
              <a:pPr lvl="0"/>
              <a:r>
                <a:rPr lang="es-MX" sz="1300" b="1" dirty="0">
                  <a:solidFill>
                    <a:srgbClr val="00BFB3"/>
                  </a:solidFill>
                  <a:latin typeface="Arial Black" panose="020B0604020202020204" pitchFamily="34" charset="0"/>
                </a:rPr>
                <a:t>06 de julio al 18 de septiembre 2026</a:t>
              </a:r>
            </a:p>
          </p:txBody>
        </p:sp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0C70994F-2ADB-7EA3-C505-54D2138E1FA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93884" y="1753929"/>
              <a:ext cx="718922" cy="603116"/>
            </a:xfrm>
            <a:prstGeom prst="rect">
              <a:avLst/>
            </a:prstGeom>
          </p:spPr>
        </p:pic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CCF747B2-28D4-9263-5FB4-1032B62CDEB0}"/>
                </a:ext>
              </a:extLst>
            </p:cNvPr>
            <p:cNvGrpSpPr/>
            <p:nvPr/>
          </p:nvGrpSpPr>
          <p:grpSpPr>
            <a:xfrm>
              <a:off x="9359874" y="2911573"/>
              <a:ext cx="1074843" cy="1753012"/>
              <a:chOff x="9951568" y="2484183"/>
              <a:chExt cx="1074843" cy="1753012"/>
            </a:xfrm>
          </p:grpSpPr>
          <p:sp>
            <p:nvSpPr>
              <p:cNvPr id="20" name="Notched Right Arrow 39">
                <a:extLst>
                  <a:ext uri="{FF2B5EF4-FFF2-40B4-BE49-F238E27FC236}">
                    <a16:creationId xmlns:a16="http://schemas.microsoft.com/office/drawing/2014/main" id="{B8D32F2B-EB6C-5697-9718-5EEA0D948E24}"/>
                  </a:ext>
                </a:extLst>
              </p:cNvPr>
              <p:cNvSpPr/>
              <p:nvPr/>
            </p:nvSpPr>
            <p:spPr>
              <a:xfrm rot="5400000">
                <a:off x="9611456" y="2898137"/>
                <a:ext cx="1753012" cy="925103"/>
              </a:xfrm>
              <a:prstGeom prst="notchedRightArrow">
                <a:avLst>
                  <a:gd name="adj1" fmla="val 60686"/>
                  <a:gd name="adj2" fmla="val 50000"/>
                </a:avLst>
              </a:prstGeom>
              <a:solidFill>
                <a:srgbClr val="00BFB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800000"/>
                  </a:solidFill>
                </a:endParaRPr>
              </a:p>
            </p:txBody>
          </p:sp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9350315-EF1D-04D4-021C-0726AEA03C16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9951568" y="2814615"/>
                <a:ext cx="1074843" cy="1074843"/>
              </a:xfrm>
              <a:custGeom>
                <a:avLst/>
                <a:gdLst>
                  <a:gd name="T0" fmla="*/ 503 w 612"/>
                  <a:gd name="T1" fmla="*/ 504 h 613"/>
                  <a:gd name="T2" fmla="*/ 503 w 612"/>
                  <a:gd name="T3" fmla="*/ 504 h 613"/>
                  <a:gd name="T4" fmla="*/ 109 w 612"/>
                  <a:gd name="T5" fmla="*/ 504 h 613"/>
                  <a:gd name="T6" fmla="*/ 109 w 612"/>
                  <a:gd name="T7" fmla="*/ 504 h 613"/>
                  <a:gd name="T8" fmla="*/ 109 w 612"/>
                  <a:gd name="T9" fmla="*/ 109 h 613"/>
                  <a:gd name="T10" fmla="*/ 109 w 612"/>
                  <a:gd name="T11" fmla="*/ 109 h 613"/>
                  <a:gd name="T12" fmla="*/ 503 w 612"/>
                  <a:gd name="T13" fmla="*/ 109 h 613"/>
                  <a:gd name="T14" fmla="*/ 503 w 612"/>
                  <a:gd name="T15" fmla="*/ 109 h 613"/>
                  <a:gd name="T16" fmla="*/ 503 w 612"/>
                  <a:gd name="T17" fmla="*/ 504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2" h="613">
                    <a:moveTo>
                      <a:pt x="503" y="504"/>
                    </a:moveTo>
                    <a:cubicBezTo>
                      <a:pt x="503" y="504"/>
                      <a:pt x="503" y="504"/>
                      <a:pt x="503" y="504"/>
                    </a:cubicBezTo>
                    <a:cubicBezTo>
                      <a:pt x="394" y="613"/>
                      <a:pt x="218" y="613"/>
                      <a:pt x="109" y="504"/>
                    </a:cubicBezTo>
                    <a:cubicBezTo>
                      <a:pt x="109" y="504"/>
                      <a:pt x="109" y="504"/>
                      <a:pt x="109" y="504"/>
                    </a:cubicBezTo>
                    <a:cubicBezTo>
                      <a:pt x="0" y="395"/>
                      <a:pt x="0" y="218"/>
                      <a:pt x="109" y="109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218" y="0"/>
                      <a:pt x="394" y="0"/>
                      <a:pt x="503" y="109"/>
                    </a:cubicBezTo>
                    <a:cubicBezTo>
                      <a:pt x="503" y="109"/>
                      <a:pt x="503" y="109"/>
                      <a:pt x="503" y="109"/>
                    </a:cubicBezTo>
                    <a:cubicBezTo>
                      <a:pt x="612" y="218"/>
                      <a:pt x="612" y="395"/>
                      <a:pt x="503" y="504"/>
                    </a:cubicBezTo>
                    <a:close/>
                  </a:path>
                </a:pathLst>
              </a:custGeom>
              <a:solidFill>
                <a:srgbClr val="6342FF"/>
              </a:solidFill>
              <a:ln w="11113" cap="flat">
                <a:noFill/>
                <a:prstDash val="solid"/>
                <a:miter lim="800000"/>
                <a:headEnd/>
                <a:tailEnd/>
              </a:ln>
              <a:effectLst>
                <a:outerShdw blurRad="889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>
                  <a:solidFill>
                    <a:srgbClr val="800000"/>
                  </a:solidFill>
                </a:endParaRPr>
              </a:p>
            </p:txBody>
          </p:sp>
          <p:sp>
            <p:nvSpPr>
              <p:cNvPr id="22" name="Freeform 7">
                <a:extLst>
                  <a:ext uri="{FF2B5EF4-FFF2-40B4-BE49-F238E27FC236}">
                    <a16:creationId xmlns:a16="http://schemas.microsoft.com/office/drawing/2014/main" id="{58A48F2F-8155-5DE7-FC5B-FE737BF90C48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10021497" y="2883116"/>
                <a:ext cx="923050" cy="925103"/>
              </a:xfrm>
              <a:custGeom>
                <a:avLst/>
                <a:gdLst>
                  <a:gd name="T0" fmla="*/ 433 w 526"/>
                  <a:gd name="T1" fmla="*/ 433 h 527"/>
                  <a:gd name="T2" fmla="*/ 433 w 526"/>
                  <a:gd name="T3" fmla="*/ 433 h 527"/>
                  <a:gd name="T4" fmla="*/ 93 w 526"/>
                  <a:gd name="T5" fmla="*/ 433 h 527"/>
                  <a:gd name="T6" fmla="*/ 93 w 526"/>
                  <a:gd name="T7" fmla="*/ 433 h 527"/>
                  <a:gd name="T8" fmla="*/ 93 w 526"/>
                  <a:gd name="T9" fmla="*/ 94 h 527"/>
                  <a:gd name="T10" fmla="*/ 93 w 526"/>
                  <a:gd name="T11" fmla="*/ 94 h 527"/>
                  <a:gd name="T12" fmla="*/ 433 w 526"/>
                  <a:gd name="T13" fmla="*/ 94 h 527"/>
                  <a:gd name="T14" fmla="*/ 433 w 526"/>
                  <a:gd name="T15" fmla="*/ 94 h 527"/>
                  <a:gd name="T16" fmla="*/ 433 w 526"/>
                  <a:gd name="T17" fmla="*/ 433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6" h="527">
                    <a:moveTo>
                      <a:pt x="433" y="433"/>
                    </a:moveTo>
                    <a:cubicBezTo>
                      <a:pt x="433" y="433"/>
                      <a:pt x="433" y="433"/>
                      <a:pt x="433" y="433"/>
                    </a:cubicBezTo>
                    <a:cubicBezTo>
                      <a:pt x="339" y="527"/>
                      <a:pt x="187" y="527"/>
                      <a:pt x="93" y="433"/>
                    </a:cubicBezTo>
                    <a:cubicBezTo>
                      <a:pt x="93" y="433"/>
                      <a:pt x="93" y="433"/>
                      <a:pt x="93" y="433"/>
                    </a:cubicBezTo>
                    <a:cubicBezTo>
                      <a:pt x="0" y="339"/>
                      <a:pt x="0" y="188"/>
                      <a:pt x="93" y="94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187" y="0"/>
                      <a:pt x="339" y="0"/>
                      <a:pt x="433" y="94"/>
                    </a:cubicBezTo>
                    <a:cubicBezTo>
                      <a:pt x="433" y="94"/>
                      <a:pt x="433" y="94"/>
                      <a:pt x="433" y="94"/>
                    </a:cubicBezTo>
                    <a:cubicBezTo>
                      <a:pt x="526" y="188"/>
                      <a:pt x="526" y="339"/>
                      <a:pt x="433" y="4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>
                  <a:solidFill>
                    <a:srgbClr val="800000"/>
                  </a:solidFill>
                </a:endParaRPr>
              </a:p>
            </p:txBody>
          </p:sp>
          <p:pic>
            <p:nvPicPr>
              <p:cNvPr id="23" name="Gráfico 22">
                <a:extLst>
                  <a:ext uri="{FF2B5EF4-FFF2-40B4-BE49-F238E27FC236}">
                    <a16:creationId xmlns:a16="http://schemas.microsoft.com/office/drawing/2014/main" id="{AD2829A8-146D-E570-A430-D1A7D8AA4A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286301" y="3069744"/>
                <a:ext cx="459596" cy="459596"/>
              </a:xfrm>
              <a:prstGeom prst="rect">
                <a:avLst/>
              </a:prstGeom>
            </p:spPr>
          </p:pic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685462DF-A60E-BCFC-566A-7C1169F9236A}"/>
                </a:ext>
              </a:extLst>
            </p:cNvPr>
            <p:cNvGrpSpPr/>
            <p:nvPr/>
          </p:nvGrpSpPr>
          <p:grpSpPr>
            <a:xfrm>
              <a:off x="6368917" y="1580767"/>
              <a:ext cx="1753012" cy="1074843"/>
              <a:chOff x="6732415" y="762403"/>
              <a:chExt cx="1753012" cy="1074843"/>
            </a:xfrm>
          </p:grpSpPr>
          <p:sp>
            <p:nvSpPr>
              <p:cNvPr id="30" name="Notched Right Arrow 40">
                <a:extLst>
                  <a:ext uri="{FF2B5EF4-FFF2-40B4-BE49-F238E27FC236}">
                    <a16:creationId xmlns:a16="http://schemas.microsoft.com/office/drawing/2014/main" id="{30A01FCC-A192-B98F-C7E7-AF9866F6F751}"/>
                  </a:ext>
                </a:extLst>
              </p:cNvPr>
              <p:cNvSpPr/>
              <p:nvPr/>
            </p:nvSpPr>
            <p:spPr>
              <a:xfrm>
                <a:off x="6732415" y="842298"/>
                <a:ext cx="1753012" cy="925103"/>
              </a:xfrm>
              <a:prstGeom prst="notchedRightArrow">
                <a:avLst>
                  <a:gd name="adj1" fmla="val 60686"/>
                  <a:gd name="adj2" fmla="val 50000"/>
                </a:avLst>
              </a:prstGeom>
              <a:solidFill>
                <a:srgbClr val="00BFB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800000"/>
                  </a:solidFill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C1C84767-BEBD-D148-8A4B-312FE07E8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7101" y="762403"/>
                <a:ext cx="1074843" cy="1074843"/>
              </a:xfrm>
              <a:custGeom>
                <a:avLst/>
                <a:gdLst>
                  <a:gd name="T0" fmla="*/ 503 w 612"/>
                  <a:gd name="T1" fmla="*/ 504 h 613"/>
                  <a:gd name="T2" fmla="*/ 503 w 612"/>
                  <a:gd name="T3" fmla="*/ 504 h 613"/>
                  <a:gd name="T4" fmla="*/ 109 w 612"/>
                  <a:gd name="T5" fmla="*/ 504 h 613"/>
                  <a:gd name="T6" fmla="*/ 109 w 612"/>
                  <a:gd name="T7" fmla="*/ 504 h 613"/>
                  <a:gd name="T8" fmla="*/ 109 w 612"/>
                  <a:gd name="T9" fmla="*/ 109 h 613"/>
                  <a:gd name="T10" fmla="*/ 109 w 612"/>
                  <a:gd name="T11" fmla="*/ 109 h 613"/>
                  <a:gd name="T12" fmla="*/ 503 w 612"/>
                  <a:gd name="T13" fmla="*/ 109 h 613"/>
                  <a:gd name="T14" fmla="*/ 503 w 612"/>
                  <a:gd name="T15" fmla="*/ 109 h 613"/>
                  <a:gd name="T16" fmla="*/ 503 w 612"/>
                  <a:gd name="T17" fmla="*/ 504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2" h="613">
                    <a:moveTo>
                      <a:pt x="503" y="504"/>
                    </a:moveTo>
                    <a:cubicBezTo>
                      <a:pt x="503" y="504"/>
                      <a:pt x="503" y="504"/>
                      <a:pt x="503" y="504"/>
                    </a:cubicBezTo>
                    <a:cubicBezTo>
                      <a:pt x="394" y="613"/>
                      <a:pt x="218" y="613"/>
                      <a:pt x="109" y="504"/>
                    </a:cubicBezTo>
                    <a:cubicBezTo>
                      <a:pt x="109" y="504"/>
                      <a:pt x="109" y="504"/>
                      <a:pt x="109" y="504"/>
                    </a:cubicBezTo>
                    <a:cubicBezTo>
                      <a:pt x="0" y="395"/>
                      <a:pt x="0" y="218"/>
                      <a:pt x="109" y="109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218" y="0"/>
                      <a:pt x="394" y="0"/>
                      <a:pt x="503" y="109"/>
                    </a:cubicBezTo>
                    <a:cubicBezTo>
                      <a:pt x="503" y="109"/>
                      <a:pt x="503" y="109"/>
                      <a:pt x="503" y="109"/>
                    </a:cubicBezTo>
                    <a:cubicBezTo>
                      <a:pt x="612" y="218"/>
                      <a:pt x="612" y="395"/>
                      <a:pt x="503" y="504"/>
                    </a:cubicBezTo>
                    <a:close/>
                  </a:path>
                </a:pathLst>
              </a:custGeom>
              <a:solidFill>
                <a:srgbClr val="6342FF"/>
              </a:solidFill>
              <a:ln w="11113" cap="flat">
                <a:noFill/>
                <a:prstDash val="solid"/>
                <a:miter lim="800000"/>
                <a:headEnd/>
                <a:tailEnd/>
              </a:ln>
              <a:effectLst>
                <a:outerShdw blurRad="889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>
                  <a:solidFill>
                    <a:srgbClr val="800000"/>
                  </a:solidFill>
                </a:endParaRPr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8A319BA5-6E29-E3C3-5A97-25022E35C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0551" y="828482"/>
                <a:ext cx="923050" cy="925103"/>
              </a:xfrm>
              <a:custGeom>
                <a:avLst/>
                <a:gdLst>
                  <a:gd name="T0" fmla="*/ 433 w 526"/>
                  <a:gd name="T1" fmla="*/ 433 h 527"/>
                  <a:gd name="T2" fmla="*/ 433 w 526"/>
                  <a:gd name="T3" fmla="*/ 433 h 527"/>
                  <a:gd name="T4" fmla="*/ 93 w 526"/>
                  <a:gd name="T5" fmla="*/ 433 h 527"/>
                  <a:gd name="T6" fmla="*/ 93 w 526"/>
                  <a:gd name="T7" fmla="*/ 433 h 527"/>
                  <a:gd name="T8" fmla="*/ 93 w 526"/>
                  <a:gd name="T9" fmla="*/ 94 h 527"/>
                  <a:gd name="T10" fmla="*/ 93 w 526"/>
                  <a:gd name="T11" fmla="*/ 94 h 527"/>
                  <a:gd name="T12" fmla="*/ 433 w 526"/>
                  <a:gd name="T13" fmla="*/ 94 h 527"/>
                  <a:gd name="T14" fmla="*/ 433 w 526"/>
                  <a:gd name="T15" fmla="*/ 94 h 527"/>
                  <a:gd name="T16" fmla="*/ 433 w 526"/>
                  <a:gd name="T17" fmla="*/ 433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6" h="527">
                    <a:moveTo>
                      <a:pt x="433" y="433"/>
                    </a:moveTo>
                    <a:cubicBezTo>
                      <a:pt x="433" y="433"/>
                      <a:pt x="433" y="433"/>
                      <a:pt x="433" y="433"/>
                    </a:cubicBezTo>
                    <a:cubicBezTo>
                      <a:pt x="339" y="527"/>
                      <a:pt x="187" y="527"/>
                      <a:pt x="93" y="433"/>
                    </a:cubicBezTo>
                    <a:cubicBezTo>
                      <a:pt x="93" y="433"/>
                      <a:pt x="93" y="433"/>
                      <a:pt x="93" y="433"/>
                    </a:cubicBezTo>
                    <a:cubicBezTo>
                      <a:pt x="0" y="339"/>
                      <a:pt x="0" y="188"/>
                      <a:pt x="93" y="94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187" y="0"/>
                      <a:pt x="339" y="0"/>
                      <a:pt x="433" y="94"/>
                    </a:cubicBezTo>
                    <a:cubicBezTo>
                      <a:pt x="433" y="94"/>
                      <a:pt x="433" y="94"/>
                      <a:pt x="433" y="94"/>
                    </a:cubicBezTo>
                    <a:cubicBezTo>
                      <a:pt x="526" y="188"/>
                      <a:pt x="526" y="339"/>
                      <a:pt x="433" y="4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>
                  <a:solidFill>
                    <a:srgbClr val="800000"/>
                  </a:solidFill>
                </a:endParaRPr>
              </a:p>
            </p:txBody>
          </p:sp>
        </p:grpSp>
        <p:sp>
          <p:nvSpPr>
            <p:cNvPr id="34" name="Título 1">
              <a:extLst>
                <a:ext uri="{FF2B5EF4-FFF2-40B4-BE49-F238E27FC236}">
                  <a16:creationId xmlns:a16="http://schemas.microsoft.com/office/drawing/2014/main" id="{FFA3ABCD-28FF-131F-44CB-CD86C7D51E6A}"/>
                </a:ext>
              </a:extLst>
            </p:cNvPr>
            <p:cNvSpPr txBox="1">
              <a:spLocks/>
            </p:cNvSpPr>
            <p:nvPr/>
          </p:nvSpPr>
          <p:spPr>
            <a:xfrm>
              <a:off x="736213" y="207853"/>
              <a:ext cx="10846052" cy="45388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MX" sz="2800" b="1" kern="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s-MX" sz="2800" b="1" kern="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Actividades IIEGEMC 2026</a:t>
              </a:r>
              <a:endParaRPr lang="es-MX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F32B44F3-864A-AEAA-F9E6-3DA67334D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362" y="4535951"/>
              <a:ext cx="1074843" cy="1074843"/>
            </a:xfrm>
            <a:custGeom>
              <a:avLst/>
              <a:gdLst>
                <a:gd name="T0" fmla="*/ 503 w 612"/>
                <a:gd name="T1" fmla="*/ 504 h 613"/>
                <a:gd name="T2" fmla="*/ 503 w 612"/>
                <a:gd name="T3" fmla="*/ 504 h 613"/>
                <a:gd name="T4" fmla="*/ 109 w 612"/>
                <a:gd name="T5" fmla="*/ 504 h 613"/>
                <a:gd name="T6" fmla="*/ 109 w 612"/>
                <a:gd name="T7" fmla="*/ 504 h 613"/>
                <a:gd name="T8" fmla="*/ 109 w 612"/>
                <a:gd name="T9" fmla="*/ 109 h 613"/>
                <a:gd name="T10" fmla="*/ 109 w 612"/>
                <a:gd name="T11" fmla="*/ 109 h 613"/>
                <a:gd name="T12" fmla="*/ 503 w 612"/>
                <a:gd name="T13" fmla="*/ 109 h 613"/>
                <a:gd name="T14" fmla="*/ 503 w 612"/>
                <a:gd name="T15" fmla="*/ 109 h 613"/>
                <a:gd name="T16" fmla="*/ 503 w 612"/>
                <a:gd name="T17" fmla="*/ 504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2" h="613">
                  <a:moveTo>
                    <a:pt x="503" y="504"/>
                  </a:moveTo>
                  <a:cubicBezTo>
                    <a:pt x="503" y="504"/>
                    <a:pt x="503" y="504"/>
                    <a:pt x="503" y="504"/>
                  </a:cubicBezTo>
                  <a:cubicBezTo>
                    <a:pt x="394" y="613"/>
                    <a:pt x="218" y="613"/>
                    <a:pt x="109" y="504"/>
                  </a:cubicBezTo>
                  <a:cubicBezTo>
                    <a:pt x="109" y="504"/>
                    <a:pt x="109" y="504"/>
                    <a:pt x="109" y="504"/>
                  </a:cubicBezTo>
                  <a:cubicBezTo>
                    <a:pt x="0" y="395"/>
                    <a:pt x="0" y="218"/>
                    <a:pt x="109" y="109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218" y="0"/>
                    <a:pt x="394" y="0"/>
                    <a:pt x="503" y="109"/>
                  </a:cubicBezTo>
                  <a:cubicBezTo>
                    <a:pt x="503" y="109"/>
                    <a:pt x="503" y="109"/>
                    <a:pt x="503" y="109"/>
                  </a:cubicBezTo>
                  <a:cubicBezTo>
                    <a:pt x="612" y="218"/>
                    <a:pt x="612" y="395"/>
                    <a:pt x="503" y="504"/>
                  </a:cubicBezTo>
                  <a:close/>
                </a:path>
              </a:pathLst>
            </a:custGeom>
            <a:solidFill>
              <a:srgbClr val="6342FF"/>
            </a:solidFill>
            <a:ln w="11113" cap="flat">
              <a:noFill/>
              <a:prstDash val="solid"/>
              <a:miter lim="800000"/>
              <a:headEnd/>
              <a:tailEnd/>
            </a:ln>
            <a:effectLst>
              <a:outerShdw blurRad="889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solidFill>
                  <a:srgbClr val="800000"/>
                </a:solidFill>
              </a:endParaRPr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839667AB-1234-0BE9-F784-8B0AE4562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258" y="4593158"/>
              <a:ext cx="923050" cy="925103"/>
            </a:xfrm>
            <a:custGeom>
              <a:avLst/>
              <a:gdLst>
                <a:gd name="T0" fmla="*/ 433 w 526"/>
                <a:gd name="T1" fmla="*/ 433 h 527"/>
                <a:gd name="T2" fmla="*/ 433 w 526"/>
                <a:gd name="T3" fmla="*/ 433 h 527"/>
                <a:gd name="T4" fmla="*/ 93 w 526"/>
                <a:gd name="T5" fmla="*/ 433 h 527"/>
                <a:gd name="T6" fmla="*/ 93 w 526"/>
                <a:gd name="T7" fmla="*/ 433 h 527"/>
                <a:gd name="T8" fmla="*/ 93 w 526"/>
                <a:gd name="T9" fmla="*/ 94 h 527"/>
                <a:gd name="T10" fmla="*/ 93 w 526"/>
                <a:gd name="T11" fmla="*/ 94 h 527"/>
                <a:gd name="T12" fmla="*/ 433 w 526"/>
                <a:gd name="T13" fmla="*/ 94 h 527"/>
                <a:gd name="T14" fmla="*/ 433 w 526"/>
                <a:gd name="T15" fmla="*/ 94 h 527"/>
                <a:gd name="T16" fmla="*/ 433 w 526"/>
                <a:gd name="T17" fmla="*/ 43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6" h="527">
                  <a:moveTo>
                    <a:pt x="433" y="433"/>
                  </a:moveTo>
                  <a:cubicBezTo>
                    <a:pt x="433" y="433"/>
                    <a:pt x="433" y="433"/>
                    <a:pt x="433" y="433"/>
                  </a:cubicBezTo>
                  <a:cubicBezTo>
                    <a:pt x="339" y="527"/>
                    <a:pt x="187" y="527"/>
                    <a:pt x="93" y="433"/>
                  </a:cubicBezTo>
                  <a:cubicBezTo>
                    <a:pt x="93" y="433"/>
                    <a:pt x="93" y="433"/>
                    <a:pt x="93" y="433"/>
                  </a:cubicBezTo>
                  <a:cubicBezTo>
                    <a:pt x="0" y="339"/>
                    <a:pt x="0" y="188"/>
                    <a:pt x="93" y="94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187" y="0"/>
                    <a:pt x="339" y="0"/>
                    <a:pt x="433" y="94"/>
                  </a:cubicBezTo>
                  <a:cubicBezTo>
                    <a:pt x="433" y="94"/>
                    <a:pt x="433" y="94"/>
                    <a:pt x="433" y="94"/>
                  </a:cubicBezTo>
                  <a:cubicBezTo>
                    <a:pt x="526" y="188"/>
                    <a:pt x="526" y="339"/>
                    <a:pt x="433" y="433"/>
                  </a:cubicBezTo>
                  <a:close/>
                </a:path>
              </a:pathLst>
            </a:custGeom>
            <a:solidFill>
              <a:srgbClr val="FFFFFF"/>
            </a:solidFill>
            <a:ln w="1111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solidFill>
                  <a:srgbClr val="800000"/>
                </a:solidFill>
              </a:endParaRPr>
            </a:p>
          </p:txBody>
        </p:sp>
        <p:pic>
          <p:nvPicPr>
            <p:cNvPr id="39" name="Gráfico 38">
              <a:extLst>
                <a:ext uri="{FF2B5EF4-FFF2-40B4-BE49-F238E27FC236}">
                  <a16:creationId xmlns:a16="http://schemas.microsoft.com/office/drawing/2014/main" id="{DF7F616B-06E1-98D3-3E9B-4F663D18656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73285" y="4855624"/>
              <a:ext cx="550691" cy="370782"/>
            </a:xfrm>
            <a:prstGeom prst="rect">
              <a:avLst/>
            </a:prstGeom>
          </p:spPr>
        </p:pic>
        <p:sp>
          <p:nvSpPr>
            <p:cNvPr id="45" name="TextBox 38">
              <a:extLst>
                <a:ext uri="{FF2B5EF4-FFF2-40B4-BE49-F238E27FC236}">
                  <a16:creationId xmlns:a16="http://schemas.microsoft.com/office/drawing/2014/main" id="{DA42E77F-8700-BBAE-33A5-93E21D1501D0}"/>
                </a:ext>
              </a:extLst>
            </p:cNvPr>
            <p:cNvSpPr txBox="1"/>
            <p:nvPr/>
          </p:nvSpPr>
          <p:spPr>
            <a:xfrm>
              <a:off x="901073" y="3406363"/>
              <a:ext cx="2384909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400"/>
              <a:r>
                <a:rPr lang="es-MX" sz="1300" dirty="0">
                  <a:latin typeface="Arial" panose="020B0604020202020204" pitchFamily="34" charset="0"/>
                  <a:cs typeface="Arial" panose="020B0604020202020204" pitchFamily="34" charset="0"/>
                </a:rPr>
                <a:t>5. Publicación web del IEGEMC, México en Cifras 2026 con datos 2025.</a:t>
              </a:r>
            </a:p>
            <a:p>
              <a:r>
                <a:rPr lang="es-MX" sz="1300" b="1" dirty="0">
                  <a:solidFill>
                    <a:srgbClr val="00BFB3"/>
                  </a:solidFill>
                  <a:latin typeface="Arial Black" panose="020B0604020202020204" pitchFamily="34" charset="0"/>
                </a:rPr>
                <a:t>A partir de noviembre 2026</a:t>
              </a:r>
              <a:endParaRPr lang="en-US" sz="1300" b="1" dirty="0">
                <a:solidFill>
                  <a:srgbClr val="00BFB3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51" name="TextBox 84">
              <a:extLst>
                <a:ext uri="{FF2B5EF4-FFF2-40B4-BE49-F238E27FC236}">
                  <a16:creationId xmlns:a16="http://schemas.microsoft.com/office/drawing/2014/main" id="{044A2252-F50E-9209-3231-E872994E991C}"/>
                </a:ext>
              </a:extLst>
            </p:cNvPr>
            <p:cNvSpPr txBox="1"/>
            <p:nvPr/>
          </p:nvSpPr>
          <p:spPr>
            <a:xfrm>
              <a:off x="3170124" y="1529304"/>
              <a:ext cx="269288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3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1. Concertación de citas, Reunión ejecutiva y v</a:t>
              </a:r>
              <a:r>
                <a:rPr lang="es-MX" sz="1300" dirty="0">
                  <a:latin typeface="Arial" panose="020B0604020202020204" pitchFamily="34" charset="0"/>
                  <a:cs typeface="Arial" panose="020B0604020202020204" pitchFamily="34" charset="0"/>
                </a:rPr>
                <a:t>isita de presentación y reuniones ejecutivas y/o técnicas de coordinación con informantes.</a:t>
              </a:r>
              <a:endParaRPr lang="es-MX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r>
                <a:rPr lang="es-MX" sz="1300" b="1" dirty="0">
                  <a:solidFill>
                    <a:srgbClr val="00BFB3"/>
                  </a:solidFill>
                  <a:latin typeface="Arial Black" panose="020B0604020202020204" pitchFamily="34" charset="0"/>
                </a:rPr>
                <a:t>08 de abril 2026</a:t>
              </a:r>
            </a:p>
          </p:txBody>
        </p:sp>
      </p:grpSp>
      <p:pic>
        <p:nvPicPr>
          <p:cNvPr id="11" name="Gráfico 10">
            <a:extLst>
              <a:ext uri="{FF2B5EF4-FFF2-40B4-BE49-F238E27FC236}">
                <a16:creationId xmlns:a16="http://schemas.microsoft.com/office/drawing/2014/main" id="{BBD2EF0D-85A1-09DF-C15C-6E799EF6C8B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4909" y="2024144"/>
            <a:ext cx="504825" cy="457200"/>
          </a:xfrm>
          <a:prstGeom prst="rect">
            <a:avLst/>
          </a:prstGeom>
        </p:spPr>
      </p:pic>
      <p:sp>
        <p:nvSpPr>
          <p:cNvPr id="2" name="Notched Right Arrow 39">
            <a:extLst>
              <a:ext uri="{FF2B5EF4-FFF2-40B4-BE49-F238E27FC236}">
                <a16:creationId xmlns:a16="http://schemas.microsoft.com/office/drawing/2014/main" id="{4955989E-6C64-41E9-85B5-AD0DE8A2802F}"/>
              </a:ext>
            </a:extLst>
          </p:cNvPr>
          <p:cNvSpPr/>
          <p:nvPr/>
        </p:nvSpPr>
        <p:spPr>
          <a:xfrm rot="10800000">
            <a:off x="6259607" y="4724245"/>
            <a:ext cx="1753012" cy="925103"/>
          </a:xfrm>
          <a:prstGeom prst="notchedRightArrow">
            <a:avLst>
              <a:gd name="adj1" fmla="val 60686"/>
              <a:gd name="adj2" fmla="val 50000"/>
            </a:avLst>
          </a:prstGeom>
          <a:solidFill>
            <a:srgbClr val="00BF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800000"/>
              </a:solidFill>
            </a:endParaRPr>
          </a:p>
        </p:txBody>
      </p:sp>
      <p:sp>
        <p:nvSpPr>
          <p:cNvPr id="35" name="Freeform 6">
            <a:extLst>
              <a:ext uri="{FF2B5EF4-FFF2-40B4-BE49-F238E27FC236}">
                <a16:creationId xmlns:a16="http://schemas.microsoft.com/office/drawing/2014/main" id="{FF56FB17-C9DE-E3B8-0F03-ABD8772CA704}"/>
              </a:ext>
            </a:extLst>
          </p:cNvPr>
          <p:cNvSpPr>
            <a:spLocks/>
          </p:cNvSpPr>
          <p:nvPr/>
        </p:nvSpPr>
        <p:spPr bwMode="auto">
          <a:xfrm rot="10800000">
            <a:off x="6580337" y="4649375"/>
            <a:ext cx="1074843" cy="1074843"/>
          </a:xfrm>
          <a:custGeom>
            <a:avLst/>
            <a:gdLst>
              <a:gd name="T0" fmla="*/ 503 w 612"/>
              <a:gd name="T1" fmla="*/ 504 h 613"/>
              <a:gd name="T2" fmla="*/ 503 w 612"/>
              <a:gd name="T3" fmla="*/ 504 h 613"/>
              <a:gd name="T4" fmla="*/ 109 w 612"/>
              <a:gd name="T5" fmla="*/ 504 h 613"/>
              <a:gd name="T6" fmla="*/ 109 w 612"/>
              <a:gd name="T7" fmla="*/ 504 h 613"/>
              <a:gd name="T8" fmla="*/ 109 w 612"/>
              <a:gd name="T9" fmla="*/ 109 h 613"/>
              <a:gd name="T10" fmla="*/ 109 w 612"/>
              <a:gd name="T11" fmla="*/ 109 h 613"/>
              <a:gd name="T12" fmla="*/ 503 w 612"/>
              <a:gd name="T13" fmla="*/ 109 h 613"/>
              <a:gd name="T14" fmla="*/ 503 w 612"/>
              <a:gd name="T15" fmla="*/ 109 h 613"/>
              <a:gd name="T16" fmla="*/ 503 w 612"/>
              <a:gd name="T17" fmla="*/ 504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2" h="613">
                <a:moveTo>
                  <a:pt x="503" y="504"/>
                </a:moveTo>
                <a:cubicBezTo>
                  <a:pt x="503" y="504"/>
                  <a:pt x="503" y="504"/>
                  <a:pt x="503" y="504"/>
                </a:cubicBezTo>
                <a:cubicBezTo>
                  <a:pt x="394" y="613"/>
                  <a:pt x="218" y="613"/>
                  <a:pt x="109" y="504"/>
                </a:cubicBezTo>
                <a:cubicBezTo>
                  <a:pt x="109" y="504"/>
                  <a:pt x="109" y="504"/>
                  <a:pt x="109" y="504"/>
                </a:cubicBezTo>
                <a:cubicBezTo>
                  <a:pt x="0" y="395"/>
                  <a:pt x="0" y="218"/>
                  <a:pt x="109" y="109"/>
                </a:cubicBezTo>
                <a:cubicBezTo>
                  <a:pt x="109" y="109"/>
                  <a:pt x="109" y="109"/>
                  <a:pt x="109" y="109"/>
                </a:cubicBezTo>
                <a:cubicBezTo>
                  <a:pt x="218" y="0"/>
                  <a:pt x="394" y="0"/>
                  <a:pt x="503" y="109"/>
                </a:cubicBezTo>
                <a:cubicBezTo>
                  <a:pt x="503" y="109"/>
                  <a:pt x="503" y="109"/>
                  <a:pt x="503" y="109"/>
                </a:cubicBezTo>
                <a:cubicBezTo>
                  <a:pt x="612" y="218"/>
                  <a:pt x="612" y="395"/>
                  <a:pt x="503" y="504"/>
                </a:cubicBezTo>
                <a:close/>
              </a:path>
            </a:pathLst>
          </a:custGeom>
          <a:solidFill>
            <a:srgbClr val="6342FF"/>
          </a:solidFill>
          <a:ln w="11113" cap="flat">
            <a:noFill/>
            <a:prstDash val="solid"/>
            <a:miter lim="800000"/>
            <a:headEnd/>
            <a:tailEnd/>
          </a:ln>
          <a:effectLst>
            <a:outerShdw blurRad="889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srgbClr val="800000"/>
              </a:solidFill>
            </a:endParaRPr>
          </a:p>
        </p:txBody>
      </p:sp>
      <p:sp>
        <p:nvSpPr>
          <p:cNvPr id="40" name="Freeform 7">
            <a:extLst>
              <a:ext uri="{FF2B5EF4-FFF2-40B4-BE49-F238E27FC236}">
                <a16:creationId xmlns:a16="http://schemas.microsoft.com/office/drawing/2014/main" id="{C6677FF7-4AD9-186C-7BF1-904F9EF0659B}"/>
              </a:ext>
            </a:extLst>
          </p:cNvPr>
          <p:cNvSpPr>
            <a:spLocks/>
          </p:cNvSpPr>
          <p:nvPr/>
        </p:nvSpPr>
        <p:spPr bwMode="auto">
          <a:xfrm rot="10800000">
            <a:off x="6650266" y="4717876"/>
            <a:ext cx="923050" cy="925103"/>
          </a:xfrm>
          <a:custGeom>
            <a:avLst/>
            <a:gdLst>
              <a:gd name="T0" fmla="*/ 433 w 526"/>
              <a:gd name="T1" fmla="*/ 433 h 527"/>
              <a:gd name="T2" fmla="*/ 433 w 526"/>
              <a:gd name="T3" fmla="*/ 433 h 527"/>
              <a:gd name="T4" fmla="*/ 93 w 526"/>
              <a:gd name="T5" fmla="*/ 433 h 527"/>
              <a:gd name="T6" fmla="*/ 93 w 526"/>
              <a:gd name="T7" fmla="*/ 433 h 527"/>
              <a:gd name="T8" fmla="*/ 93 w 526"/>
              <a:gd name="T9" fmla="*/ 94 h 527"/>
              <a:gd name="T10" fmla="*/ 93 w 526"/>
              <a:gd name="T11" fmla="*/ 94 h 527"/>
              <a:gd name="T12" fmla="*/ 433 w 526"/>
              <a:gd name="T13" fmla="*/ 94 h 527"/>
              <a:gd name="T14" fmla="*/ 433 w 526"/>
              <a:gd name="T15" fmla="*/ 94 h 527"/>
              <a:gd name="T16" fmla="*/ 433 w 526"/>
              <a:gd name="T17" fmla="*/ 433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6" h="527">
                <a:moveTo>
                  <a:pt x="433" y="433"/>
                </a:moveTo>
                <a:cubicBezTo>
                  <a:pt x="433" y="433"/>
                  <a:pt x="433" y="433"/>
                  <a:pt x="433" y="433"/>
                </a:cubicBezTo>
                <a:cubicBezTo>
                  <a:pt x="339" y="527"/>
                  <a:pt x="187" y="527"/>
                  <a:pt x="93" y="433"/>
                </a:cubicBezTo>
                <a:cubicBezTo>
                  <a:pt x="93" y="433"/>
                  <a:pt x="93" y="433"/>
                  <a:pt x="93" y="433"/>
                </a:cubicBezTo>
                <a:cubicBezTo>
                  <a:pt x="0" y="339"/>
                  <a:pt x="0" y="188"/>
                  <a:pt x="93" y="94"/>
                </a:cubicBezTo>
                <a:cubicBezTo>
                  <a:pt x="93" y="94"/>
                  <a:pt x="93" y="94"/>
                  <a:pt x="93" y="94"/>
                </a:cubicBezTo>
                <a:cubicBezTo>
                  <a:pt x="187" y="0"/>
                  <a:pt x="339" y="0"/>
                  <a:pt x="433" y="94"/>
                </a:cubicBezTo>
                <a:cubicBezTo>
                  <a:pt x="433" y="94"/>
                  <a:pt x="433" y="94"/>
                  <a:pt x="433" y="94"/>
                </a:cubicBezTo>
                <a:cubicBezTo>
                  <a:pt x="526" y="188"/>
                  <a:pt x="526" y="339"/>
                  <a:pt x="433" y="433"/>
                </a:cubicBezTo>
                <a:close/>
              </a:path>
            </a:pathLst>
          </a:custGeom>
          <a:solidFill>
            <a:srgbClr val="FFFFFF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solidFill>
                <a:srgbClr val="800000"/>
              </a:solidFill>
            </a:endParaRPr>
          </a:p>
        </p:txBody>
      </p:sp>
      <p:pic>
        <p:nvPicPr>
          <p:cNvPr id="41" name="Gráfico 40">
            <a:extLst>
              <a:ext uri="{FF2B5EF4-FFF2-40B4-BE49-F238E27FC236}">
                <a16:creationId xmlns:a16="http://schemas.microsoft.com/office/drawing/2014/main" id="{C03D7FCB-9926-2BDB-1F5E-95A67D480C5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8402" y="4939316"/>
            <a:ext cx="496407" cy="48222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3B839F8-4689-6CC8-2EFA-F0B005EC4CB1}"/>
              </a:ext>
            </a:extLst>
          </p:cNvPr>
          <p:cNvSpPr/>
          <p:nvPr/>
        </p:nvSpPr>
        <p:spPr>
          <a:xfrm>
            <a:off x="5407748" y="1026678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3235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C4548-D445-0C6E-7BAF-A9FF44C39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upo 54">
            <a:extLst>
              <a:ext uri="{FF2B5EF4-FFF2-40B4-BE49-F238E27FC236}">
                <a16:creationId xmlns:a16="http://schemas.microsoft.com/office/drawing/2014/main" id="{6505ED33-576A-2C91-0319-995861BD885D}"/>
              </a:ext>
            </a:extLst>
          </p:cNvPr>
          <p:cNvGrpSpPr/>
          <p:nvPr/>
        </p:nvGrpSpPr>
        <p:grpSpPr>
          <a:xfrm>
            <a:off x="1186071" y="1579865"/>
            <a:ext cx="10365259" cy="4952818"/>
            <a:chOff x="517090" y="1704236"/>
            <a:chExt cx="11157819" cy="5331526"/>
          </a:xfrm>
        </p:grpSpPr>
        <p:cxnSp>
          <p:nvCxnSpPr>
            <p:cNvPr id="2" name="Straight Connector 83">
              <a:extLst>
                <a:ext uri="{FF2B5EF4-FFF2-40B4-BE49-F238E27FC236}">
                  <a16:creationId xmlns:a16="http://schemas.microsoft.com/office/drawing/2014/main" id="{A860C469-941C-09F6-2868-415706ECC0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7090" y="1899692"/>
              <a:ext cx="11157817" cy="0"/>
            </a:xfrm>
            <a:prstGeom prst="line">
              <a:avLst/>
            </a:prstGeom>
            <a:ln w="14605" cap="rnd">
              <a:solidFill>
                <a:schemeClr val="bg1">
                  <a:lumMod val="50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37">
              <a:extLst>
                <a:ext uri="{FF2B5EF4-FFF2-40B4-BE49-F238E27FC236}">
                  <a16:creationId xmlns:a16="http://schemas.microsoft.com/office/drawing/2014/main" id="{31D4C1AC-964E-3E32-330D-C0CDACD7FCC8}"/>
                </a:ext>
              </a:extLst>
            </p:cNvPr>
            <p:cNvGrpSpPr/>
            <p:nvPr/>
          </p:nvGrpSpPr>
          <p:grpSpPr>
            <a:xfrm flipV="1">
              <a:off x="1595752" y="1704236"/>
              <a:ext cx="390913" cy="390912"/>
              <a:chOff x="1357185" y="1495054"/>
              <a:chExt cx="510372" cy="510372"/>
            </a:xfrm>
          </p:grpSpPr>
          <p:sp>
            <p:nvSpPr>
              <p:cNvPr id="4" name="Oval 141">
                <a:extLst>
                  <a:ext uri="{FF2B5EF4-FFF2-40B4-BE49-F238E27FC236}">
                    <a16:creationId xmlns:a16="http://schemas.microsoft.com/office/drawing/2014/main" id="{524DADD5-9453-D29A-9594-F1A9540CF214}"/>
                  </a:ext>
                </a:extLst>
              </p:cNvPr>
              <p:cNvSpPr/>
              <p:nvPr/>
            </p:nvSpPr>
            <p:spPr bwMode="auto">
              <a:xfrm>
                <a:off x="1357185" y="1495054"/>
                <a:ext cx="510372" cy="51037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rgbClr val="404040"/>
                </a:solidFill>
                <a:round/>
                <a:headEnd/>
                <a:tailEnd/>
              </a:ln>
              <a:effectLst/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s-ES_tradnl" sz="3200" noProof="0" dirty="0"/>
              </a:p>
            </p:txBody>
          </p:sp>
          <p:sp>
            <p:nvSpPr>
              <p:cNvPr id="5" name="Oval 142">
                <a:extLst>
                  <a:ext uri="{FF2B5EF4-FFF2-40B4-BE49-F238E27FC236}">
                    <a16:creationId xmlns:a16="http://schemas.microsoft.com/office/drawing/2014/main" id="{C2C0CBEE-9505-0F73-1237-10CA47B7BAAE}"/>
                  </a:ext>
                </a:extLst>
              </p:cNvPr>
              <p:cNvSpPr/>
              <p:nvPr/>
            </p:nvSpPr>
            <p:spPr bwMode="auto">
              <a:xfrm>
                <a:off x="1469451" y="1607321"/>
                <a:ext cx="285840" cy="28583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s-ES_tradnl" sz="2133" b="1" noProof="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Rectangle 139">
              <a:extLst>
                <a:ext uri="{FF2B5EF4-FFF2-40B4-BE49-F238E27FC236}">
                  <a16:creationId xmlns:a16="http://schemas.microsoft.com/office/drawing/2014/main" id="{9A7AAE05-14B8-6468-9355-3EA31FE1B471}"/>
                </a:ext>
              </a:extLst>
            </p:cNvPr>
            <p:cNvSpPr/>
            <p:nvPr/>
          </p:nvSpPr>
          <p:spPr bwMode="auto">
            <a:xfrm rot="10800000" flipV="1">
              <a:off x="569430" y="3020902"/>
              <a:ext cx="2495887" cy="401486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s-ES_tradnl" sz="3200" noProof="0" dirty="0"/>
            </a:p>
          </p:txBody>
        </p:sp>
        <p:sp>
          <p:nvSpPr>
            <p:cNvPr id="7" name="Rectangle 140">
              <a:extLst>
                <a:ext uri="{FF2B5EF4-FFF2-40B4-BE49-F238E27FC236}">
                  <a16:creationId xmlns:a16="http://schemas.microsoft.com/office/drawing/2014/main" id="{43B122E9-1DD5-849D-850C-7EA95EA1101D}"/>
                </a:ext>
              </a:extLst>
            </p:cNvPr>
            <p:cNvSpPr/>
            <p:nvPr/>
          </p:nvSpPr>
          <p:spPr bwMode="auto">
            <a:xfrm rot="10800000" flipV="1">
              <a:off x="715800" y="2650170"/>
              <a:ext cx="2203150" cy="6307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>
              <a:outerShdw blurRad="254000" dist="127000" dir="3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ES_tradnl" sz="2000" b="1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DOCUMENTO</a:t>
              </a:r>
              <a:endParaRPr lang="es-ES_tradnl" sz="2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64">
              <a:extLst>
                <a:ext uri="{FF2B5EF4-FFF2-40B4-BE49-F238E27FC236}">
                  <a16:creationId xmlns:a16="http://schemas.microsoft.com/office/drawing/2014/main" id="{9180C47C-6CE4-9B7A-8221-53C1CC2E30A3}"/>
                </a:ext>
              </a:extLst>
            </p:cNvPr>
            <p:cNvGrpSpPr/>
            <p:nvPr/>
          </p:nvGrpSpPr>
          <p:grpSpPr>
            <a:xfrm flipV="1">
              <a:off x="4465616" y="1704236"/>
              <a:ext cx="390913" cy="390912"/>
              <a:chOff x="1357185" y="1495054"/>
              <a:chExt cx="510372" cy="510372"/>
            </a:xfrm>
          </p:grpSpPr>
          <p:sp>
            <p:nvSpPr>
              <p:cNvPr id="9" name="Oval 141">
                <a:extLst>
                  <a:ext uri="{FF2B5EF4-FFF2-40B4-BE49-F238E27FC236}">
                    <a16:creationId xmlns:a16="http://schemas.microsoft.com/office/drawing/2014/main" id="{98D02722-1EEE-E236-7A89-58EA18615C54}"/>
                  </a:ext>
                </a:extLst>
              </p:cNvPr>
              <p:cNvSpPr/>
              <p:nvPr/>
            </p:nvSpPr>
            <p:spPr bwMode="auto">
              <a:xfrm>
                <a:off x="1357185" y="1495054"/>
                <a:ext cx="510372" cy="510372"/>
              </a:xfrm>
              <a:prstGeom prst="rect">
                <a:avLst/>
              </a:prstGeom>
              <a:solidFill>
                <a:srgbClr val="00BFB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s-ES_tradnl" sz="3200" noProof="0" dirty="0"/>
              </a:p>
            </p:txBody>
          </p:sp>
          <p:sp>
            <p:nvSpPr>
              <p:cNvPr id="10" name="Oval 142">
                <a:extLst>
                  <a:ext uri="{FF2B5EF4-FFF2-40B4-BE49-F238E27FC236}">
                    <a16:creationId xmlns:a16="http://schemas.microsoft.com/office/drawing/2014/main" id="{E36F6660-3089-3355-8490-468EF4A4BF44}"/>
                  </a:ext>
                </a:extLst>
              </p:cNvPr>
              <p:cNvSpPr/>
              <p:nvPr/>
            </p:nvSpPr>
            <p:spPr bwMode="auto">
              <a:xfrm>
                <a:off x="1469451" y="1607321"/>
                <a:ext cx="285840" cy="28583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s-ES_tradnl" sz="2133" b="1" noProof="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Rectangle 65">
              <a:extLst>
                <a:ext uri="{FF2B5EF4-FFF2-40B4-BE49-F238E27FC236}">
                  <a16:creationId xmlns:a16="http://schemas.microsoft.com/office/drawing/2014/main" id="{201D75A4-4C5A-E1B5-E767-9344E8EE493E}"/>
                </a:ext>
              </a:extLst>
            </p:cNvPr>
            <p:cNvSpPr/>
            <p:nvPr/>
          </p:nvSpPr>
          <p:spPr bwMode="auto">
            <a:xfrm rot="10800000" flipV="1">
              <a:off x="3439293" y="3020902"/>
              <a:ext cx="2495887" cy="4014860"/>
            </a:xfrm>
            <a:prstGeom prst="rect">
              <a:avLst/>
            </a:prstGeom>
            <a:solidFill>
              <a:srgbClr val="00BFB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s-ES_tradnl" sz="3200" noProof="0" dirty="0"/>
            </a:p>
          </p:txBody>
        </p:sp>
        <p:sp>
          <p:nvSpPr>
            <p:cNvPr id="12" name="Rectangle 66">
              <a:extLst>
                <a:ext uri="{FF2B5EF4-FFF2-40B4-BE49-F238E27FC236}">
                  <a16:creationId xmlns:a16="http://schemas.microsoft.com/office/drawing/2014/main" id="{F1972330-B34E-ADA7-132A-5143361ABE24}"/>
                </a:ext>
              </a:extLst>
            </p:cNvPr>
            <p:cNvSpPr/>
            <p:nvPr/>
          </p:nvSpPr>
          <p:spPr bwMode="auto">
            <a:xfrm rot="10800000" flipV="1">
              <a:off x="3585663" y="2650170"/>
              <a:ext cx="2203150" cy="6307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>
              <a:outerShdw blurRad="254000" dist="127000" dir="3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ES_tradnl" sz="2000" b="1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FECHA DE ENTREGA</a:t>
              </a:r>
              <a:endParaRPr lang="es-ES_tradnl" sz="2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roup 78">
              <a:extLst>
                <a:ext uri="{FF2B5EF4-FFF2-40B4-BE49-F238E27FC236}">
                  <a16:creationId xmlns:a16="http://schemas.microsoft.com/office/drawing/2014/main" id="{9F19C946-F19F-792A-C581-C1CA569371BA}"/>
                </a:ext>
              </a:extLst>
            </p:cNvPr>
            <p:cNvGrpSpPr/>
            <p:nvPr/>
          </p:nvGrpSpPr>
          <p:grpSpPr>
            <a:xfrm flipV="1">
              <a:off x="10205344" y="1704236"/>
              <a:ext cx="390913" cy="390912"/>
              <a:chOff x="1357185" y="1495054"/>
              <a:chExt cx="510372" cy="510372"/>
            </a:xfrm>
          </p:grpSpPr>
          <p:sp>
            <p:nvSpPr>
              <p:cNvPr id="14" name="Oval 141">
                <a:extLst>
                  <a:ext uri="{FF2B5EF4-FFF2-40B4-BE49-F238E27FC236}">
                    <a16:creationId xmlns:a16="http://schemas.microsoft.com/office/drawing/2014/main" id="{8627D23B-8F3A-82C7-9B21-75E6BC1FA924}"/>
                  </a:ext>
                </a:extLst>
              </p:cNvPr>
              <p:cNvSpPr/>
              <p:nvPr/>
            </p:nvSpPr>
            <p:spPr bwMode="auto">
              <a:xfrm>
                <a:off x="1357185" y="1495054"/>
                <a:ext cx="510372" cy="510372"/>
              </a:xfrm>
              <a:prstGeom prst="rect">
                <a:avLst/>
              </a:prstGeom>
              <a:solidFill>
                <a:srgbClr val="003057"/>
              </a:solidFill>
              <a:ln w="9525">
                <a:solidFill>
                  <a:srgbClr val="003057"/>
                </a:solidFill>
                <a:round/>
                <a:headEnd/>
                <a:tailEnd/>
              </a:ln>
              <a:effectLst/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s-ES_tradnl" sz="3200" noProof="0" dirty="0"/>
              </a:p>
            </p:txBody>
          </p:sp>
          <p:sp>
            <p:nvSpPr>
              <p:cNvPr id="15" name="Oval 142">
                <a:extLst>
                  <a:ext uri="{FF2B5EF4-FFF2-40B4-BE49-F238E27FC236}">
                    <a16:creationId xmlns:a16="http://schemas.microsoft.com/office/drawing/2014/main" id="{B97448B3-1819-6EC9-3994-35C3871AF61A}"/>
                  </a:ext>
                </a:extLst>
              </p:cNvPr>
              <p:cNvSpPr/>
              <p:nvPr/>
            </p:nvSpPr>
            <p:spPr bwMode="auto">
              <a:xfrm>
                <a:off x="1469451" y="1607321"/>
                <a:ext cx="285840" cy="28583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s-ES_tradnl" sz="2133" b="1" noProof="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" name="Rectangle 79">
              <a:extLst>
                <a:ext uri="{FF2B5EF4-FFF2-40B4-BE49-F238E27FC236}">
                  <a16:creationId xmlns:a16="http://schemas.microsoft.com/office/drawing/2014/main" id="{0F40BD19-C90D-22C1-27B8-2A38B6233ED9}"/>
                </a:ext>
              </a:extLst>
            </p:cNvPr>
            <p:cNvSpPr/>
            <p:nvPr/>
          </p:nvSpPr>
          <p:spPr bwMode="auto">
            <a:xfrm rot="10800000" flipV="1">
              <a:off x="9179022" y="3020902"/>
              <a:ext cx="2495887" cy="4014859"/>
            </a:xfrm>
            <a:prstGeom prst="rect">
              <a:avLst/>
            </a:prstGeom>
            <a:solidFill>
              <a:srgbClr val="0030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s-ES_tradnl" sz="3200" noProof="0" dirty="0"/>
            </a:p>
          </p:txBody>
        </p:sp>
        <p:sp>
          <p:nvSpPr>
            <p:cNvPr id="17" name="Rectangle 80">
              <a:extLst>
                <a:ext uri="{FF2B5EF4-FFF2-40B4-BE49-F238E27FC236}">
                  <a16:creationId xmlns:a16="http://schemas.microsoft.com/office/drawing/2014/main" id="{8933FA0C-F331-0AE1-A295-4DC6443F80C5}"/>
                </a:ext>
              </a:extLst>
            </p:cNvPr>
            <p:cNvSpPr/>
            <p:nvPr/>
          </p:nvSpPr>
          <p:spPr bwMode="auto">
            <a:xfrm rot="10800000" flipV="1">
              <a:off x="9325392" y="2650170"/>
              <a:ext cx="2203150" cy="6307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>
              <a:outerShdw blurRad="254000" dist="127000" dir="3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ES_tradnl" sz="2000" b="1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COPIA</a:t>
              </a:r>
              <a:endParaRPr lang="es-ES_tradnl" sz="2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Connector 138">
              <a:extLst>
                <a:ext uri="{FF2B5EF4-FFF2-40B4-BE49-F238E27FC236}">
                  <a16:creationId xmlns:a16="http://schemas.microsoft.com/office/drawing/2014/main" id="{3497FAF0-5CEE-58B4-5EE7-1B0CF93AE8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6305" y="2194559"/>
              <a:ext cx="4903" cy="392846"/>
            </a:xfrm>
            <a:prstGeom prst="line">
              <a:avLst/>
            </a:prstGeom>
            <a:ln w="14605" cap="rnd">
              <a:solidFill>
                <a:schemeClr val="bg1">
                  <a:lumMod val="50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63">
              <a:extLst>
                <a:ext uri="{FF2B5EF4-FFF2-40B4-BE49-F238E27FC236}">
                  <a16:creationId xmlns:a16="http://schemas.microsoft.com/office/drawing/2014/main" id="{25B23E1D-57D3-F1AA-3F40-C3A9EF72E0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4077" y="2194559"/>
              <a:ext cx="6995" cy="411775"/>
            </a:xfrm>
            <a:prstGeom prst="line">
              <a:avLst/>
            </a:prstGeom>
            <a:ln w="14605" cap="rnd">
              <a:solidFill>
                <a:schemeClr val="bg1">
                  <a:lumMod val="50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77">
              <a:extLst>
                <a:ext uri="{FF2B5EF4-FFF2-40B4-BE49-F238E27FC236}">
                  <a16:creationId xmlns:a16="http://schemas.microsoft.com/office/drawing/2014/main" id="{30A26BCC-F581-EF4F-5BB7-F73DF6A761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99086" y="2194559"/>
              <a:ext cx="1714" cy="430704"/>
            </a:xfrm>
            <a:prstGeom prst="line">
              <a:avLst/>
            </a:prstGeom>
            <a:ln w="14605" cap="rnd">
              <a:solidFill>
                <a:schemeClr val="bg1">
                  <a:lumMod val="50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70">
              <a:extLst>
                <a:ext uri="{FF2B5EF4-FFF2-40B4-BE49-F238E27FC236}">
                  <a16:creationId xmlns:a16="http://schemas.microsoft.com/office/drawing/2014/main" id="{4B5250A7-ED1C-1A21-0847-C6B2C37A1D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30936" y="2194559"/>
              <a:ext cx="378" cy="392846"/>
            </a:xfrm>
            <a:prstGeom prst="line">
              <a:avLst/>
            </a:prstGeom>
            <a:ln w="14605" cap="rnd">
              <a:solidFill>
                <a:schemeClr val="bg1">
                  <a:lumMod val="50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71">
              <a:extLst>
                <a:ext uri="{FF2B5EF4-FFF2-40B4-BE49-F238E27FC236}">
                  <a16:creationId xmlns:a16="http://schemas.microsoft.com/office/drawing/2014/main" id="{B0AB7B9E-75D6-9BB2-D887-06DBD4F36338}"/>
                </a:ext>
              </a:extLst>
            </p:cNvPr>
            <p:cNvGrpSpPr/>
            <p:nvPr/>
          </p:nvGrpSpPr>
          <p:grpSpPr>
            <a:xfrm flipV="1">
              <a:off x="7335480" y="1704236"/>
              <a:ext cx="390913" cy="390912"/>
              <a:chOff x="1357185" y="1495054"/>
              <a:chExt cx="510372" cy="510372"/>
            </a:xfrm>
          </p:grpSpPr>
          <p:sp>
            <p:nvSpPr>
              <p:cNvPr id="47" name="Oval 141">
                <a:extLst>
                  <a:ext uri="{FF2B5EF4-FFF2-40B4-BE49-F238E27FC236}">
                    <a16:creationId xmlns:a16="http://schemas.microsoft.com/office/drawing/2014/main" id="{439B2C58-3FB8-CD67-5DE2-87078562FE09}"/>
                  </a:ext>
                </a:extLst>
              </p:cNvPr>
              <p:cNvSpPr/>
              <p:nvPr/>
            </p:nvSpPr>
            <p:spPr bwMode="auto">
              <a:xfrm>
                <a:off x="1357185" y="1495054"/>
                <a:ext cx="510372" cy="510372"/>
              </a:xfrm>
              <a:prstGeom prst="rect">
                <a:avLst/>
              </a:prstGeom>
              <a:solidFill>
                <a:srgbClr val="967D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s-ES_tradnl" sz="3200" noProof="0" dirty="0"/>
              </a:p>
            </p:txBody>
          </p:sp>
          <p:sp>
            <p:nvSpPr>
              <p:cNvPr id="48" name="Oval 142">
                <a:extLst>
                  <a:ext uri="{FF2B5EF4-FFF2-40B4-BE49-F238E27FC236}">
                    <a16:creationId xmlns:a16="http://schemas.microsoft.com/office/drawing/2014/main" id="{7A488654-7579-7807-AA69-C7AB4BAEFEB0}"/>
                  </a:ext>
                </a:extLst>
              </p:cNvPr>
              <p:cNvSpPr/>
              <p:nvPr/>
            </p:nvSpPr>
            <p:spPr bwMode="auto">
              <a:xfrm>
                <a:off x="1469451" y="1607321"/>
                <a:ext cx="285840" cy="28583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s-ES_tradnl" sz="2133" b="1" noProof="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9" name="Rectangle 72">
              <a:extLst>
                <a:ext uri="{FF2B5EF4-FFF2-40B4-BE49-F238E27FC236}">
                  <a16:creationId xmlns:a16="http://schemas.microsoft.com/office/drawing/2014/main" id="{16BD0853-FFE4-B372-0698-AB3497CD643A}"/>
                </a:ext>
              </a:extLst>
            </p:cNvPr>
            <p:cNvSpPr/>
            <p:nvPr/>
          </p:nvSpPr>
          <p:spPr bwMode="auto">
            <a:xfrm rot="10800000" flipV="1">
              <a:off x="6309158" y="3020902"/>
              <a:ext cx="2495887" cy="4014860"/>
            </a:xfrm>
            <a:prstGeom prst="rect">
              <a:avLst/>
            </a:prstGeom>
            <a:solidFill>
              <a:srgbClr val="967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s-ES_tradnl" sz="3200" noProof="0" dirty="0"/>
            </a:p>
          </p:txBody>
        </p:sp>
        <p:sp>
          <p:nvSpPr>
            <p:cNvPr id="50" name="Rectangle 73">
              <a:extLst>
                <a:ext uri="{FF2B5EF4-FFF2-40B4-BE49-F238E27FC236}">
                  <a16:creationId xmlns:a16="http://schemas.microsoft.com/office/drawing/2014/main" id="{58D07634-E354-CB27-CAA3-2F926D391078}"/>
                </a:ext>
              </a:extLst>
            </p:cNvPr>
            <p:cNvSpPr/>
            <p:nvPr/>
          </p:nvSpPr>
          <p:spPr bwMode="auto">
            <a:xfrm rot="10800000" flipV="1">
              <a:off x="6455528" y="2650170"/>
              <a:ext cx="2203150" cy="6307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>
              <a:outerShdw blurRad="254000" dist="127000" dir="3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ES_tradnl" sz="2000" b="1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DIRIGIDO A</a:t>
              </a:r>
              <a:endParaRPr lang="es-ES_tradnl" sz="2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85">
              <a:extLst>
                <a:ext uri="{FF2B5EF4-FFF2-40B4-BE49-F238E27FC236}">
                  <a16:creationId xmlns:a16="http://schemas.microsoft.com/office/drawing/2014/main" id="{70EE7B9C-8385-D973-4893-FB07F3A6D211}"/>
                </a:ext>
              </a:extLst>
            </p:cNvPr>
            <p:cNvSpPr txBox="1"/>
            <p:nvPr/>
          </p:nvSpPr>
          <p:spPr>
            <a:xfrm>
              <a:off x="657347" y="3442071"/>
              <a:ext cx="2182243" cy="226022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_tradnl" sz="1100" noProof="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Oficio emitido por las dependencias y entidades estatales y federales para informar la captura de la información en el sistema SIPrE y su validación por parte del INEGI.</a:t>
              </a:r>
            </a:p>
          </p:txBody>
        </p:sp>
        <p:sp>
          <p:nvSpPr>
            <p:cNvPr id="52" name="TextBox 86">
              <a:extLst>
                <a:ext uri="{FF2B5EF4-FFF2-40B4-BE49-F238E27FC236}">
                  <a16:creationId xmlns:a16="http://schemas.microsoft.com/office/drawing/2014/main" id="{39FA462A-C316-19F2-7EBD-AF9D0F3A5D98}"/>
                </a:ext>
              </a:extLst>
            </p:cNvPr>
            <p:cNvSpPr txBox="1"/>
            <p:nvPr/>
          </p:nvSpPr>
          <p:spPr>
            <a:xfrm>
              <a:off x="3516759" y="3442071"/>
              <a:ext cx="2182243" cy="62024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_tradnl" sz="1100" noProof="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Del </a:t>
              </a:r>
              <a:r>
                <a:rPr lang="es-ES_tradnl" sz="11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09</a:t>
              </a:r>
              <a:r>
                <a:rPr lang="es-ES_tradnl" sz="1100" noProof="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de abril al 03 de julio de 2026.</a:t>
              </a:r>
            </a:p>
          </p:txBody>
        </p:sp>
        <p:sp>
          <p:nvSpPr>
            <p:cNvPr id="53" name="TextBox 87">
              <a:extLst>
                <a:ext uri="{FF2B5EF4-FFF2-40B4-BE49-F238E27FC236}">
                  <a16:creationId xmlns:a16="http://schemas.microsoft.com/office/drawing/2014/main" id="{11D30629-057D-4DF3-36D5-3286337D465E}"/>
                </a:ext>
              </a:extLst>
            </p:cNvPr>
            <p:cNvSpPr txBox="1"/>
            <p:nvPr/>
          </p:nvSpPr>
          <p:spPr>
            <a:xfrm>
              <a:off x="6407533" y="3442071"/>
              <a:ext cx="2182243" cy="171356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_tradnl" sz="1100" noProof="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Mtro. Juan Manuel Mendiola García</a:t>
              </a:r>
            </a:p>
            <a:p>
              <a:pPr algn="just">
                <a:lnSpc>
                  <a:spcPct val="150000"/>
                </a:lnSpc>
              </a:pPr>
              <a:r>
                <a:rPr lang="es-MX" sz="1100" dirty="0">
                  <a:solidFill>
                    <a:schemeClr val="bg1"/>
                  </a:solidFill>
                  <a:latin typeface="+mj-lt"/>
                </a:rPr>
                <a:t>Subsecretario de Planeación de la Secretaría de Planeación, Finanzas y Administración</a:t>
              </a:r>
              <a:endParaRPr lang="es-ES_tradnl" sz="1100" noProof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4" name="TextBox 88">
              <a:extLst>
                <a:ext uri="{FF2B5EF4-FFF2-40B4-BE49-F238E27FC236}">
                  <a16:creationId xmlns:a16="http://schemas.microsoft.com/office/drawing/2014/main" id="{FC971331-418E-8A3E-F158-974546EA7B7E}"/>
                </a:ext>
              </a:extLst>
            </p:cNvPr>
            <p:cNvSpPr txBox="1"/>
            <p:nvPr/>
          </p:nvSpPr>
          <p:spPr>
            <a:xfrm>
              <a:off x="9150989" y="3259947"/>
              <a:ext cx="2483666" cy="362688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just"/>
              <a:r>
                <a:rPr lang="es-MX" sz="1100" dirty="0">
                  <a:latin typeface="+mj-lt"/>
                </a:rPr>
                <a:t>Mtra. Daniela Stephanie Pérez Calderón,</a:t>
              </a:r>
            </a:p>
            <a:p>
              <a:pPr algn="just"/>
              <a:r>
                <a:rPr lang="es-MX" sz="1100" dirty="0">
                  <a:latin typeface="+mj-lt"/>
                </a:rPr>
                <a:t>Secretaria de Planeación, Finanzas y Administración.</a:t>
              </a:r>
            </a:p>
            <a:p>
              <a:pPr algn="just"/>
              <a:r>
                <a:rPr lang="es-MX" sz="1100" dirty="0">
                  <a:latin typeface="+mj-lt"/>
                </a:rPr>
                <a:t>(gestionspf@puebla.gob.mx)</a:t>
              </a:r>
            </a:p>
            <a:p>
              <a:pPr algn="just"/>
              <a:r>
                <a:rPr lang="es-MX" sz="1100" dirty="0">
                  <a:latin typeface="+mj-lt"/>
                </a:rPr>
                <a:t>Mtro. Mario Daniel Ignacio Gómez Soberón, Coordinador Estatal Puebla del INEGI</a:t>
              </a:r>
            </a:p>
            <a:p>
              <a:pPr algn="just"/>
              <a:r>
                <a:rPr lang="es-MX" sz="1100" dirty="0">
                  <a:latin typeface="+mj-lt"/>
                </a:rPr>
                <a:t>(mario.gomez@inegi.org.mx)</a:t>
              </a:r>
            </a:p>
            <a:p>
              <a:pPr algn="just"/>
              <a:r>
                <a:rPr lang="es-ES" sz="1100" dirty="0">
                  <a:latin typeface="+mj-lt"/>
                </a:rPr>
                <a:t>Mtra. Claudia Gray </a:t>
              </a:r>
              <a:r>
                <a:rPr lang="es-MX" sz="1100" dirty="0" err="1">
                  <a:latin typeface="+mj-lt"/>
                </a:rPr>
                <a:t>Verboonen</a:t>
              </a:r>
              <a:endParaRPr lang="es-MX" sz="1100" dirty="0">
                <a:latin typeface="+mj-lt"/>
              </a:endParaRPr>
            </a:p>
            <a:p>
              <a:pPr algn="just"/>
              <a:r>
                <a:rPr lang="es-MX" sz="1100" dirty="0">
                  <a:latin typeface="+mj-lt"/>
                </a:rPr>
                <a:t>Directora de Estadística de la SPFA</a:t>
              </a:r>
              <a:r>
                <a:rPr lang="es-ES" sz="1100" dirty="0">
                  <a:latin typeface="+mj-lt"/>
                </a:rPr>
                <a:t> </a:t>
              </a:r>
              <a:r>
                <a:rPr lang="es-MX" sz="1100" dirty="0">
                  <a:latin typeface="+mj-lt"/>
                </a:rPr>
                <a:t>(estadistica@puebla.gob.mx)</a:t>
              </a:r>
            </a:p>
          </p:txBody>
        </p:sp>
      </p:grp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99ED0968-5122-DE40-87B6-34397C6D66E8}"/>
              </a:ext>
            </a:extLst>
          </p:cNvPr>
          <p:cNvSpPr txBox="1">
            <a:spLocks/>
          </p:cNvSpPr>
          <p:nvPr/>
        </p:nvSpPr>
        <p:spPr>
          <a:xfrm>
            <a:off x="915911" y="518810"/>
            <a:ext cx="5180089" cy="4082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altLang="ko-KR" b="1" dirty="0">
              <a:solidFill>
                <a:srgbClr val="00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8A8B0FB-D6F8-5D31-1B4C-7C13467D01E4}"/>
              </a:ext>
            </a:extLst>
          </p:cNvPr>
          <p:cNvSpPr/>
          <p:nvPr/>
        </p:nvSpPr>
        <p:spPr>
          <a:xfrm>
            <a:off x="1054186" y="1012832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6C1E7E8-2BF4-4DCA-A557-F043D6A49E26}"/>
              </a:ext>
            </a:extLst>
          </p:cNvPr>
          <p:cNvSpPr txBox="1"/>
          <p:nvPr/>
        </p:nvSpPr>
        <p:spPr>
          <a:xfrm>
            <a:off x="966627" y="461330"/>
            <a:ext cx="7586827" cy="400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spcBef>
                <a:spcPts val="1000"/>
              </a:spcBef>
              <a:defRPr sz="2800" b="1">
                <a:solidFill>
                  <a:srgbClr val="0030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Cierre oficial y elaboración de reporte</a:t>
            </a:r>
          </a:p>
        </p:txBody>
      </p:sp>
    </p:spTree>
    <p:extLst>
      <p:ext uri="{BB962C8B-B14F-4D97-AF65-F5344CB8AC3E}">
        <p14:creationId xmlns:p14="http://schemas.microsoft.com/office/powerpoint/2010/main" val="448464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02369D5-8A9E-7A6A-4DB7-345029A4387D}"/>
              </a:ext>
            </a:extLst>
          </p:cNvPr>
          <p:cNvSpPr/>
          <p:nvPr/>
        </p:nvSpPr>
        <p:spPr>
          <a:xfrm>
            <a:off x="6198269" y="661481"/>
            <a:ext cx="4772024" cy="2333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Secretaría de Planeación y Finanzas (SPF)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Subsecretaría de Planeación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Dirección de Estadística e Información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Avenida 11 Oriente No. 2224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Colonia Azcárate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Teléfonos: 222 229-71-52; 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Conmutador: 222 229-70-00 Ext. 4086 / 7152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Marcación 4 dígitos: 9- 7000 y 7152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F7E5046-CB5F-E0F3-1A3D-11DEDCCBBFBE}"/>
              </a:ext>
            </a:extLst>
          </p:cNvPr>
          <p:cNvSpPr txBox="1"/>
          <p:nvPr/>
        </p:nvSpPr>
        <p:spPr>
          <a:xfrm>
            <a:off x="2550015" y="1072090"/>
            <a:ext cx="3348698" cy="400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spcBef>
                <a:spcPts val="1000"/>
              </a:spcBef>
              <a:defRPr sz="2800" b="1">
                <a:solidFill>
                  <a:srgbClr val="0030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/>
              <a:t>Enlaces SPF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9797CEDC-03A0-0FD5-52D6-A2CC5E052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462200"/>
              </p:ext>
            </p:extLst>
          </p:nvPr>
        </p:nvGraphicFramePr>
        <p:xfrm>
          <a:off x="2847975" y="3167425"/>
          <a:ext cx="8293266" cy="2418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836">
                  <a:extLst>
                    <a:ext uri="{9D8B030D-6E8A-4147-A177-3AD203B41FA5}">
                      <a16:colId xmlns:a16="http://schemas.microsoft.com/office/drawing/2014/main" val="1514329666"/>
                    </a:ext>
                  </a:extLst>
                </a:gridCol>
                <a:gridCol w="3212430">
                  <a:extLst>
                    <a:ext uri="{9D8B030D-6E8A-4147-A177-3AD203B41FA5}">
                      <a16:colId xmlns:a16="http://schemas.microsoft.com/office/drawing/2014/main" val="28867611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solidFill>
                            <a:schemeClr val="bg1"/>
                          </a:solidFill>
                          <a:effectLst/>
                        </a:rPr>
                        <a:t>Responsable</a:t>
                      </a:r>
                      <a:endParaRPr lang="es-MX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F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solidFill>
                            <a:schemeClr val="bg1"/>
                          </a:solidFill>
                          <a:effectLst/>
                        </a:rPr>
                        <a:t>Correo</a:t>
                      </a:r>
                      <a:endParaRPr lang="es-MX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709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17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Juan Manuel Mendiola García</a:t>
                      </a:r>
                    </a:p>
                    <a:p>
                      <a:pPr marL="0" algn="l" defTabSz="45717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Subsecretaria de Planeación de</a:t>
                      </a:r>
                      <a:r>
                        <a:rPr lang="es-MX" sz="15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la SPF</a:t>
                      </a:r>
                      <a:endParaRPr lang="es-MX" sz="15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u="non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juan.mendiola@puebla.gob.mx</a:t>
                      </a:r>
                      <a:endParaRPr lang="es-ES" sz="1500" b="0" u="none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641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17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5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Claudia Gray </a:t>
                      </a:r>
                      <a:r>
                        <a:rPr lang="es-MX" sz="1500" kern="12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Verboonen</a:t>
                      </a:r>
                      <a:endParaRPr lang="es-ES" sz="15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45717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Director de Estadística e Información de la SPF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claudia.gray@puebla.gob.mx</a:t>
                      </a:r>
                      <a:r>
                        <a:rPr lang="es-ES" sz="15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s-ES" sz="15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s-MX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803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17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5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César </a:t>
                      </a:r>
                      <a:r>
                        <a:rPr lang="es-MX" sz="1500" kern="12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Franquis</a:t>
                      </a:r>
                      <a:r>
                        <a:rPr lang="es-MX" sz="15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Castelán</a:t>
                      </a:r>
                      <a:endParaRPr lang="es-ES" sz="15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45717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Subdirector de Administración de la Información de la SPF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tooltip="mailto:cesar.franquis@puebla.gob.mx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cesar.franquis@puebla.gob.mx</a:t>
                      </a:r>
                      <a:endParaRPr lang="es-ES" sz="15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s-MX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8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999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2">
            <a:extLst>
              <a:ext uri="{FF2B5EF4-FFF2-40B4-BE49-F238E27FC236}">
                <a16:creationId xmlns:a16="http://schemas.microsoft.com/office/drawing/2014/main" id="{3CA42525-1935-4E35-E924-04F821BB3DC6}"/>
              </a:ext>
            </a:extLst>
          </p:cNvPr>
          <p:cNvCxnSpPr/>
          <p:nvPr/>
        </p:nvCxnSpPr>
        <p:spPr>
          <a:xfrm flipV="1">
            <a:off x="1397517" y="3837844"/>
            <a:ext cx="11363" cy="1800000"/>
          </a:xfrm>
          <a:prstGeom prst="line">
            <a:avLst/>
          </a:prstGeom>
          <a:noFill/>
          <a:ln w="25400" cap="flat" cmpd="sng" algn="ctr">
            <a:solidFill>
              <a:srgbClr val="00A1E2"/>
            </a:solidFill>
            <a:prstDash val="solid"/>
            <a:miter lim="800000"/>
            <a:tailEnd type="oval" w="lg" len="lg"/>
          </a:ln>
          <a:effectLst/>
        </p:spPr>
      </p:cxnSp>
      <p:cxnSp>
        <p:nvCxnSpPr>
          <p:cNvPr id="34" name="Straight Connector 3">
            <a:extLst>
              <a:ext uri="{FF2B5EF4-FFF2-40B4-BE49-F238E27FC236}">
                <a16:creationId xmlns:a16="http://schemas.microsoft.com/office/drawing/2014/main" id="{6D8F1A57-6B83-5EA6-42DD-A83C44045A8E}"/>
              </a:ext>
            </a:extLst>
          </p:cNvPr>
          <p:cNvCxnSpPr/>
          <p:nvPr/>
        </p:nvCxnSpPr>
        <p:spPr>
          <a:xfrm flipV="1">
            <a:off x="3717949" y="3193271"/>
            <a:ext cx="11363" cy="1800000"/>
          </a:xfrm>
          <a:prstGeom prst="line">
            <a:avLst/>
          </a:prstGeom>
          <a:noFill/>
          <a:ln w="25400" cap="flat" cmpd="sng" algn="ctr">
            <a:solidFill>
              <a:srgbClr val="0074C5"/>
            </a:solidFill>
            <a:prstDash val="solid"/>
            <a:miter lim="800000"/>
            <a:tailEnd type="oval" w="lg" len="lg"/>
          </a:ln>
          <a:effectLst/>
        </p:spPr>
      </p:cxnSp>
      <p:cxnSp>
        <p:nvCxnSpPr>
          <p:cNvPr id="35" name="Straight Connector 4">
            <a:extLst>
              <a:ext uri="{FF2B5EF4-FFF2-40B4-BE49-F238E27FC236}">
                <a16:creationId xmlns:a16="http://schemas.microsoft.com/office/drawing/2014/main" id="{5CF40B21-54A9-B283-1BE9-FDDFB83710DC}"/>
              </a:ext>
            </a:extLst>
          </p:cNvPr>
          <p:cNvCxnSpPr/>
          <p:nvPr/>
        </p:nvCxnSpPr>
        <p:spPr>
          <a:xfrm flipV="1">
            <a:off x="6038381" y="2548699"/>
            <a:ext cx="11363" cy="1800000"/>
          </a:xfrm>
          <a:prstGeom prst="line">
            <a:avLst/>
          </a:prstGeom>
          <a:noFill/>
          <a:ln w="25400" cap="flat" cmpd="sng" algn="ctr">
            <a:solidFill>
              <a:srgbClr val="0A3356"/>
            </a:solidFill>
            <a:prstDash val="solid"/>
            <a:miter lim="800000"/>
            <a:tailEnd type="oval" w="lg" len="lg"/>
          </a:ln>
          <a:effectLst/>
        </p:spPr>
      </p:cxnSp>
      <p:cxnSp>
        <p:nvCxnSpPr>
          <p:cNvPr id="36" name="Straight Connector 5">
            <a:extLst>
              <a:ext uri="{FF2B5EF4-FFF2-40B4-BE49-F238E27FC236}">
                <a16:creationId xmlns:a16="http://schemas.microsoft.com/office/drawing/2014/main" id="{05E2FC40-2DE5-6721-168E-2A6C90432A2B}"/>
              </a:ext>
            </a:extLst>
          </p:cNvPr>
          <p:cNvCxnSpPr/>
          <p:nvPr/>
        </p:nvCxnSpPr>
        <p:spPr>
          <a:xfrm flipV="1">
            <a:off x="8358813" y="1904127"/>
            <a:ext cx="11363" cy="1800000"/>
          </a:xfrm>
          <a:prstGeom prst="line">
            <a:avLst/>
          </a:prstGeom>
          <a:noFill/>
          <a:ln w="25400" cap="flat" cmpd="sng" algn="ctr">
            <a:solidFill>
              <a:srgbClr val="404040"/>
            </a:solidFill>
            <a:prstDash val="solid"/>
            <a:miter lim="800000"/>
            <a:tailEnd type="oval" w="lg" len="lg"/>
          </a:ln>
          <a:effectLst/>
        </p:spPr>
      </p:cxnSp>
      <p:sp>
        <p:nvSpPr>
          <p:cNvPr id="37" name="Freeform 57">
            <a:extLst>
              <a:ext uri="{FF2B5EF4-FFF2-40B4-BE49-F238E27FC236}">
                <a16:creationId xmlns:a16="http://schemas.microsoft.com/office/drawing/2014/main" id="{541EB3DA-0E4D-E9ED-40F6-96B0B614D649}"/>
              </a:ext>
            </a:extLst>
          </p:cNvPr>
          <p:cNvSpPr/>
          <p:nvPr/>
        </p:nvSpPr>
        <p:spPr>
          <a:xfrm>
            <a:off x="2142761" y="5039743"/>
            <a:ext cx="9963150" cy="1238793"/>
          </a:xfrm>
          <a:custGeom>
            <a:avLst/>
            <a:gdLst>
              <a:gd name="connsiteX0" fmla="*/ 1665514 w 7946571"/>
              <a:gd name="connsiteY0" fmla="*/ 957943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5" fmla="*/ 1665514 w 7946571"/>
              <a:gd name="connsiteY5" fmla="*/ 957943 h 957943"/>
              <a:gd name="connsiteX0" fmla="*/ 0 w 7946571"/>
              <a:gd name="connsiteY0" fmla="*/ 489858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0" fmla="*/ 0 w 7946571"/>
              <a:gd name="connsiteY0" fmla="*/ 489858 h 833119"/>
              <a:gd name="connsiteX1" fmla="*/ 1799254 w 7946571"/>
              <a:gd name="connsiteY1" fmla="*/ 833119 h 833119"/>
              <a:gd name="connsiteX2" fmla="*/ 7946571 w 7946571"/>
              <a:gd name="connsiteY2" fmla="*/ 43543 h 833119"/>
              <a:gd name="connsiteX3" fmla="*/ 5878285 w 7946571"/>
              <a:gd name="connsiteY3" fmla="*/ 0 h 833119"/>
              <a:gd name="connsiteX4" fmla="*/ 0 w 7946571"/>
              <a:gd name="connsiteY4" fmla="*/ 489858 h 833119"/>
              <a:gd name="connsiteX0" fmla="*/ 0 w 7946571"/>
              <a:gd name="connsiteY0" fmla="*/ 489858 h 895531"/>
              <a:gd name="connsiteX1" fmla="*/ 1781423 w 7946571"/>
              <a:gd name="connsiteY1" fmla="*/ 895531 h 895531"/>
              <a:gd name="connsiteX2" fmla="*/ 7946571 w 7946571"/>
              <a:gd name="connsiteY2" fmla="*/ 43543 h 895531"/>
              <a:gd name="connsiteX3" fmla="*/ 5878285 w 7946571"/>
              <a:gd name="connsiteY3" fmla="*/ 0 h 895531"/>
              <a:gd name="connsiteX4" fmla="*/ 0 w 7946571"/>
              <a:gd name="connsiteY4" fmla="*/ 489858 h 895531"/>
              <a:gd name="connsiteX0" fmla="*/ 0 w 7946571"/>
              <a:gd name="connsiteY0" fmla="*/ 489858 h 833119"/>
              <a:gd name="connsiteX1" fmla="*/ 2031070 w 7946571"/>
              <a:gd name="connsiteY1" fmla="*/ 833119 h 833119"/>
              <a:gd name="connsiteX2" fmla="*/ 7946571 w 7946571"/>
              <a:gd name="connsiteY2" fmla="*/ 43543 h 833119"/>
              <a:gd name="connsiteX3" fmla="*/ 5878285 w 7946571"/>
              <a:gd name="connsiteY3" fmla="*/ 0 h 833119"/>
              <a:gd name="connsiteX4" fmla="*/ 0 w 7946571"/>
              <a:gd name="connsiteY4" fmla="*/ 489858 h 833119"/>
              <a:gd name="connsiteX0" fmla="*/ 0 w 7946571"/>
              <a:gd name="connsiteY0" fmla="*/ 489858 h 850326"/>
              <a:gd name="connsiteX1" fmla="*/ 2031070 w 7946571"/>
              <a:gd name="connsiteY1" fmla="*/ 833119 h 850326"/>
              <a:gd name="connsiteX2" fmla="*/ 2181428 w 7946571"/>
              <a:gd name="connsiteY2" fmla="*/ 799114 h 850326"/>
              <a:gd name="connsiteX3" fmla="*/ 7946571 w 7946571"/>
              <a:gd name="connsiteY3" fmla="*/ 43543 h 850326"/>
              <a:gd name="connsiteX4" fmla="*/ 5878285 w 7946571"/>
              <a:gd name="connsiteY4" fmla="*/ 0 h 850326"/>
              <a:gd name="connsiteX5" fmla="*/ 0 w 7946571"/>
              <a:gd name="connsiteY5" fmla="*/ 489858 h 850326"/>
              <a:gd name="connsiteX0" fmla="*/ 0 w 7946571"/>
              <a:gd name="connsiteY0" fmla="*/ 489858 h 863871"/>
              <a:gd name="connsiteX1" fmla="*/ 2031070 w 7946571"/>
              <a:gd name="connsiteY1" fmla="*/ 833119 h 863871"/>
              <a:gd name="connsiteX2" fmla="*/ 2199260 w 7946571"/>
              <a:gd name="connsiteY2" fmla="*/ 843694 h 863871"/>
              <a:gd name="connsiteX3" fmla="*/ 7946571 w 7946571"/>
              <a:gd name="connsiteY3" fmla="*/ 43543 h 863871"/>
              <a:gd name="connsiteX4" fmla="*/ 5878285 w 7946571"/>
              <a:gd name="connsiteY4" fmla="*/ 0 h 863871"/>
              <a:gd name="connsiteX5" fmla="*/ 0 w 7946571"/>
              <a:gd name="connsiteY5" fmla="*/ 489858 h 863871"/>
              <a:gd name="connsiteX0" fmla="*/ 0 w 7679092"/>
              <a:gd name="connsiteY0" fmla="*/ 489858 h 863871"/>
              <a:gd name="connsiteX1" fmla="*/ 2031070 w 7679092"/>
              <a:gd name="connsiteY1" fmla="*/ 833119 h 863871"/>
              <a:gd name="connsiteX2" fmla="*/ 2199260 w 7679092"/>
              <a:gd name="connsiteY2" fmla="*/ 843694 h 863871"/>
              <a:gd name="connsiteX3" fmla="*/ 7679092 w 7679092"/>
              <a:gd name="connsiteY3" fmla="*/ 212947 h 863871"/>
              <a:gd name="connsiteX4" fmla="*/ 5878285 w 7679092"/>
              <a:gd name="connsiteY4" fmla="*/ 0 h 863871"/>
              <a:gd name="connsiteX5" fmla="*/ 0 w 7679092"/>
              <a:gd name="connsiteY5" fmla="*/ 489858 h 863871"/>
              <a:gd name="connsiteX0" fmla="*/ 0 w 7982235"/>
              <a:gd name="connsiteY0" fmla="*/ 489858 h 863871"/>
              <a:gd name="connsiteX1" fmla="*/ 2031070 w 7982235"/>
              <a:gd name="connsiteY1" fmla="*/ 833119 h 863871"/>
              <a:gd name="connsiteX2" fmla="*/ 2199260 w 7982235"/>
              <a:gd name="connsiteY2" fmla="*/ 843694 h 863871"/>
              <a:gd name="connsiteX3" fmla="*/ 7982235 w 7982235"/>
              <a:gd name="connsiteY3" fmla="*/ 132702 h 863871"/>
              <a:gd name="connsiteX4" fmla="*/ 5878285 w 7982235"/>
              <a:gd name="connsiteY4" fmla="*/ 0 h 863871"/>
              <a:gd name="connsiteX5" fmla="*/ 0 w 7982235"/>
              <a:gd name="connsiteY5" fmla="*/ 489858 h 863871"/>
              <a:gd name="connsiteX0" fmla="*/ 0 w 8035731"/>
              <a:gd name="connsiteY0" fmla="*/ 489858 h 863871"/>
              <a:gd name="connsiteX1" fmla="*/ 2031070 w 8035731"/>
              <a:gd name="connsiteY1" fmla="*/ 833119 h 863871"/>
              <a:gd name="connsiteX2" fmla="*/ 2199260 w 8035731"/>
              <a:gd name="connsiteY2" fmla="*/ 843694 h 863871"/>
              <a:gd name="connsiteX3" fmla="*/ 8035731 w 8035731"/>
              <a:gd name="connsiteY3" fmla="*/ 34627 h 863871"/>
              <a:gd name="connsiteX4" fmla="*/ 5878285 w 8035731"/>
              <a:gd name="connsiteY4" fmla="*/ 0 h 863871"/>
              <a:gd name="connsiteX5" fmla="*/ 0 w 8035731"/>
              <a:gd name="connsiteY5" fmla="*/ 489858 h 863871"/>
              <a:gd name="connsiteX0" fmla="*/ 0 w 8026816"/>
              <a:gd name="connsiteY0" fmla="*/ 489858 h 863871"/>
              <a:gd name="connsiteX1" fmla="*/ 2031070 w 8026816"/>
              <a:gd name="connsiteY1" fmla="*/ 833119 h 863871"/>
              <a:gd name="connsiteX2" fmla="*/ 2199260 w 8026816"/>
              <a:gd name="connsiteY2" fmla="*/ 843694 h 863871"/>
              <a:gd name="connsiteX3" fmla="*/ 8026816 w 8026816"/>
              <a:gd name="connsiteY3" fmla="*/ 284275 h 863871"/>
              <a:gd name="connsiteX4" fmla="*/ 5878285 w 8026816"/>
              <a:gd name="connsiteY4" fmla="*/ 0 h 863871"/>
              <a:gd name="connsiteX5" fmla="*/ 0 w 8026816"/>
              <a:gd name="connsiteY5" fmla="*/ 489858 h 863871"/>
              <a:gd name="connsiteX0" fmla="*/ 0 w 8026816"/>
              <a:gd name="connsiteY0" fmla="*/ 489858 h 863871"/>
              <a:gd name="connsiteX1" fmla="*/ 2031070 w 8026816"/>
              <a:gd name="connsiteY1" fmla="*/ 833119 h 863871"/>
              <a:gd name="connsiteX2" fmla="*/ 2199260 w 8026816"/>
              <a:gd name="connsiteY2" fmla="*/ 843694 h 863871"/>
              <a:gd name="connsiteX3" fmla="*/ 8026816 w 8026816"/>
              <a:gd name="connsiteY3" fmla="*/ 177283 h 863871"/>
              <a:gd name="connsiteX4" fmla="*/ 5878285 w 8026816"/>
              <a:gd name="connsiteY4" fmla="*/ 0 h 863871"/>
              <a:gd name="connsiteX5" fmla="*/ 0 w 8026816"/>
              <a:gd name="connsiteY5" fmla="*/ 489858 h 863871"/>
              <a:gd name="connsiteX0" fmla="*/ 0 w 7242209"/>
              <a:gd name="connsiteY0" fmla="*/ 489858 h 863871"/>
              <a:gd name="connsiteX1" fmla="*/ 2031070 w 7242209"/>
              <a:gd name="connsiteY1" fmla="*/ 833119 h 863871"/>
              <a:gd name="connsiteX2" fmla="*/ 2199260 w 7242209"/>
              <a:gd name="connsiteY2" fmla="*/ 843694 h 863871"/>
              <a:gd name="connsiteX3" fmla="*/ 7242209 w 7242209"/>
              <a:gd name="connsiteY3" fmla="*/ 177283 h 863871"/>
              <a:gd name="connsiteX4" fmla="*/ 5878285 w 7242209"/>
              <a:gd name="connsiteY4" fmla="*/ 0 h 863871"/>
              <a:gd name="connsiteX5" fmla="*/ 0 w 7242209"/>
              <a:gd name="connsiteY5" fmla="*/ 489858 h 863871"/>
              <a:gd name="connsiteX0" fmla="*/ 0 w 7215461"/>
              <a:gd name="connsiteY0" fmla="*/ 489858 h 863871"/>
              <a:gd name="connsiteX1" fmla="*/ 2031070 w 7215461"/>
              <a:gd name="connsiteY1" fmla="*/ 833119 h 863871"/>
              <a:gd name="connsiteX2" fmla="*/ 2199260 w 7215461"/>
              <a:gd name="connsiteY2" fmla="*/ 843694 h 863871"/>
              <a:gd name="connsiteX3" fmla="*/ 7215461 w 7215461"/>
              <a:gd name="connsiteY3" fmla="*/ 328854 h 863871"/>
              <a:gd name="connsiteX4" fmla="*/ 5878285 w 7215461"/>
              <a:gd name="connsiteY4" fmla="*/ 0 h 863871"/>
              <a:gd name="connsiteX5" fmla="*/ 0 w 7215461"/>
              <a:gd name="connsiteY5" fmla="*/ 489858 h 863871"/>
              <a:gd name="connsiteX0" fmla="*/ 0 w 7215461"/>
              <a:gd name="connsiteY0" fmla="*/ 596850 h 970863"/>
              <a:gd name="connsiteX1" fmla="*/ 2031070 w 7215461"/>
              <a:gd name="connsiteY1" fmla="*/ 940111 h 970863"/>
              <a:gd name="connsiteX2" fmla="*/ 2199260 w 7215461"/>
              <a:gd name="connsiteY2" fmla="*/ 950686 h 970863"/>
              <a:gd name="connsiteX3" fmla="*/ 7215461 w 7215461"/>
              <a:gd name="connsiteY3" fmla="*/ 435846 h 970863"/>
              <a:gd name="connsiteX4" fmla="*/ 5628637 w 7215461"/>
              <a:gd name="connsiteY4" fmla="*/ 0 h 970863"/>
              <a:gd name="connsiteX5" fmla="*/ 0 w 7215461"/>
              <a:gd name="connsiteY5" fmla="*/ 596850 h 970863"/>
              <a:gd name="connsiteX0" fmla="*/ 0 w 7063889"/>
              <a:gd name="connsiteY0" fmla="*/ 596850 h 970863"/>
              <a:gd name="connsiteX1" fmla="*/ 2031070 w 7063889"/>
              <a:gd name="connsiteY1" fmla="*/ 940111 h 970863"/>
              <a:gd name="connsiteX2" fmla="*/ 2199260 w 7063889"/>
              <a:gd name="connsiteY2" fmla="*/ 950686 h 970863"/>
              <a:gd name="connsiteX3" fmla="*/ 7063889 w 7063889"/>
              <a:gd name="connsiteY3" fmla="*/ 355603 h 970863"/>
              <a:gd name="connsiteX4" fmla="*/ 5628637 w 7063889"/>
              <a:gd name="connsiteY4" fmla="*/ 0 h 970863"/>
              <a:gd name="connsiteX5" fmla="*/ 0 w 7063889"/>
              <a:gd name="connsiteY5" fmla="*/ 596850 h 970863"/>
              <a:gd name="connsiteX0" fmla="*/ 0 w 6921233"/>
              <a:gd name="connsiteY0" fmla="*/ 596850 h 970863"/>
              <a:gd name="connsiteX1" fmla="*/ 2031070 w 6921233"/>
              <a:gd name="connsiteY1" fmla="*/ 940111 h 970863"/>
              <a:gd name="connsiteX2" fmla="*/ 2199260 w 6921233"/>
              <a:gd name="connsiteY2" fmla="*/ 950686 h 970863"/>
              <a:gd name="connsiteX3" fmla="*/ 6921233 w 6921233"/>
              <a:gd name="connsiteY3" fmla="*/ 302106 h 970863"/>
              <a:gd name="connsiteX4" fmla="*/ 5628637 w 6921233"/>
              <a:gd name="connsiteY4" fmla="*/ 0 h 970863"/>
              <a:gd name="connsiteX5" fmla="*/ 0 w 6921233"/>
              <a:gd name="connsiteY5" fmla="*/ 596850 h 970863"/>
              <a:gd name="connsiteX0" fmla="*/ 0 w 6921233"/>
              <a:gd name="connsiteY0" fmla="*/ 659262 h 1033275"/>
              <a:gd name="connsiteX1" fmla="*/ 2031070 w 6921233"/>
              <a:gd name="connsiteY1" fmla="*/ 1002523 h 1033275"/>
              <a:gd name="connsiteX2" fmla="*/ 2199260 w 6921233"/>
              <a:gd name="connsiteY2" fmla="*/ 1013098 h 1033275"/>
              <a:gd name="connsiteX3" fmla="*/ 6921233 w 6921233"/>
              <a:gd name="connsiteY3" fmla="*/ 364518 h 1033275"/>
              <a:gd name="connsiteX4" fmla="*/ 5468149 w 6921233"/>
              <a:gd name="connsiteY4" fmla="*/ 0 h 1033275"/>
              <a:gd name="connsiteX5" fmla="*/ 0 w 6921233"/>
              <a:gd name="connsiteY5" fmla="*/ 659262 h 1033275"/>
              <a:gd name="connsiteX0" fmla="*/ 0 w 6921233"/>
              <a:gd name="connsiteY0" fmla="*/ 489858 h 863871"/>
              <a:gd name="connsiteX1" fmla="*/ 2031070 w 6921233"/>
              <a:gd name="connsiteY1" fmla="*/ 833119 h 863871"/>
              <a:gd name="connsiteX2" fmla="*/ 2199260 w 6921233"/>
              <a:gd name="connsiteY2" fmla="*/ 843694 h 863871"/>
              <a:gd name="connsiteX3" fmla="*/ 6921233 w 6921233"/>
              <a:gd name="connsiteY3" fmla="*/ 195114 h 863871"/>
              <a:gd name="connsiteX4" fmla="*/ 5280914 w 6921233"/>
              <a:gd name="connsiteY4" fmla="*/ 0 h 863871"/>
              <a:gd name="connsiteX5" fmla="*/ 0 w 6921233"/>
              <a:gd name="connsiteY5" fmla="*/ 489858 h 863871"/>
              <a:gd name="connsiteX0" fmla="*/ 0 w 6921233"/>
              <a:gd name="connsiteY0" fmla="*/ 579018 h 953031"/>
              <a:gd name="connsiteX1" fmla="*/ 2031070 w 6921233"/>
              <a:gd name="connsiteY1" fmla="*/ 922279 h 953031"/>
              <a:gd name="connsiteX2" fmla="*/ 2199260 w 6921233"/>
              <a:gd name="connsiteY2" fmla="*/ 932854 h 953031"/>
              <a:gd name="connsiteX3" fmla="*/ 6921233 w 6921233"/>
              <a:gd name="connsiteY3" fmla="*/ 284274 h 953031"/>
              <a:gd name="connsiteX4" fmla="*/ 5156091 w 6921233"/>
              <a:gd name="connsiteY4" fmla="*/ 0 h 953031"/>
              <a:gd name="connsiteX5" fmla="*/ 0 w 6921233"/>
              <a:gd name="connsiteY5" fmla="*/ 579018 h 953031"/>
              <a:gd name="connsiteX0" fmla="*/ 0 w 6921233"/>
              <a:gd name="connsiteY0" fmla="*/ 489858 h 863871"/>
              <a:gd name="connsiteX1" fmla="*/ 2031070 w 6921233"/>
              <a:gd name="connsiteY1" fmla="*/ 833119 h 863871"/>
              <a:gd name="connsiteX2" fmla="*/ 2199260 w 6921233"/>
              <a:gd name="connsiteY2" fmla="*/ 843694 h 863871"/>
              <a:gd name="connsiteX3" fmla="*/ 6921233 w 6921233"/>
              <a:gd name="connsiteY3" fmla="*/ 195114 h 863871"/>
              <a:gd name="connsiteX4" fmla="*/ 5004519 w 6921233"/>
              <a:gd name="connsiteY4" fmla="*/ 0 h 863871"/>
              <a:gd name="connsiteX5" fmla="*/ 0 w 6921233"/>
              <a:gd name="connsiteY5" fmla="*/ 489858 h 863871"/>
              <a:gd name="connsiteX0" fmla="*/ 0 w 6921233"/>
              <a:gd name="connsiteY0" fmla="*/ 516606 h 890619"/>
              <a:gd name="connsiteX1" fmla="*/ 2031070 w 6921233"/>
              <a:gd name="connsiteY1" fmla="*/ 859867 h 890619"/>
              <a:gd name="connsiteX2" fmla="*/ 2199260 w 6921233"/>
              <a:gd name="connsiteY2" fmla="*/ 870442 h 890619"/>
              <a:gd name="connsiteX3" fmla="*/ 6921233 w 6921233"/>
              <a:gd name="connsiteY3" fmla="*/ 221862 h 890619"/>
              <a:gd name="connsiteX4" fmla="*/ 4835116 w 6921233"/>
              <a:gd name="connsiteY4" fmla="*/ 0 h 890619"/>
              <a:gd name="connsiteX5" fmla="*/ 0 w 6921233"/>
              <a:gd name="connsiteY5" fmla="*/ 516606 h 890619"/>
              <a:gd name="connsiteX0" fmla="*/ 0 w 7028224"/>
              <a:gd name="connsiteY0" fmla="*/ 516606 h 890619"/>
              <a:gd name="connsiteX1" fmla="*/ 2031070 w 7028224"/>
              <a:gd name="connsiteY1" fmla="*/ 859867 h 890619"/>
              <a:gd name="connsiteX2" fmla="*/ 2199260 w 7028224"/>
              <a:gd name="connsiteY2" fmla="*/ 870442 h 890619"/>
              <a:gd name="connsiteX3" fmla="*/ 7028224 w 7028224"/>
              <a:gd name="connsiteY3" fmla="*/ 150534 h 890619"/>
              <a:gd name="connsiteX4" fmla="*/ 4835116 w 7028224"/>
              <a:gd name="connsiteY4" fmla="*/ 0 h 890619"/>
              <a:gd name="connsiteX5" fmla="*/ 0 w 7028224"/>
              <a:gd name="connsiteY5" fmla="*/ 516606 h 89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8224" h="890619">
                <a:moveTo>
                  <a:pt x="0" y="516606"/>
                </a:moveTo>
                <a:lnTo>
                  <a:pt x="2031070" y="859867"/>
                </a:lnTo>
                <a:cubicBezTo>
                  <a:pt x="2397613" y="918840"/>
                  <a:pt x="2187777" y="875833"/>
                  <a:pt x="2199260" y="870442"/>
                </a:cubicBezTo>
                <a:lnTo>
                  <a:pt x="7028224" y="150534"/>
                </a:lnTo>
                <a:lnTo>
                  <a:pt x="4835116" y="0"/>
                </a:lnTo>
                <a:lnTo>
                  <a:pt x="0" y="516606"/>
                </a:lnTo>
                <a:close/>
              </a:path>
            </a:pathLst>
          </a:custGeom>
          <a:solidFill>
            <a:srgbClr val="000000">
              <a:lumMod val="50000"/>
              <a:lumOff val="50000"/>
              <a:alpha val="25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1143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8" name="Rectangle 7">
            <a:extLst>
              <a:ext uri="{FF2B5EF4-FFF2-40B4-BE49-F238E27FC236}">
                <a16:creationId xmlns:a16="http://schemas.microsoft.com/office/drawing/2014/main" id="{36354107-D5B2-FC26-E1BD-A744327DD908}"/>
              </a:ext>
            </a:extLst>
          </p:cNvPr>
          <p:cNvSpPr/>
          <p:nvPr/>
        </p:nvSpPr>
        <p:spPr>
          <a:xfrm>
            <a:off x="2746523" y="5653805"/>
            <a:ext cx="1656184" cy="360040"/>
          </a:xfrm>
          <a:prstGeom prst="rect">
            <a:avLst/>
          </a:prstGeom>
          <a:solidFill>
            <a:srgbClr val="00A1E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rgbClr val="00A1E2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9" name="Rectangle 8">
            <a:extLst>
              <a:ext uri="{FF2B5EF4-FFF2-40B4-BE49-F238E27FC236}">
                <a16:creationId xmlns:a16="http://schemas.microsoft.com/office/drawing/2014/main" id="{A6D65371-12C1-1976-DB09-F1ECA16B9BB7}"/>
              </a:ext>
            </a:extLst>
          </p:cNvPr>
          <p:cNvSpPr/>
          <p:nvPr/>
        </p:nvSpPr>
        <p:spPr>
          <a:xfrm>
            <a:off x="5066955" y="4921071"/>
            <a:ext cx="1656184" cy="444702"/>
          </a:xfrm>
          <a:prstGeom prst="rect">
            <a:avLst/>
          </a:prstGeom>
          <a:solidFill>
            <a:srgbClr val="0074C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rgbClr val="0074C5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25A48054-5DC1-4A48-F15D-A68310D7578A}"/>
              </a:ext>
            </a:extLst>
          </p:cNvPr>
          <p:cNvSpPr/>
          <p:nvPr/>
        </p:nvSpPr>
        <p:spPr>
          <a:xfrm>
            <a:off x="7387387" y="4267281"/>
            <a:ext cx="1656184" cy="450420"/>
          </a:xfrm>
          <a:prstGeom prst="rect">
            <a:avLst/>
          </a:prstGeom>
          <a:solidFill>
            <a:srgbClr val="0A335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rgbClr val="0A3356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id="{82ECC62F-4528-7963-FC4A-C96E5D3D0491}"/>
              </a:ext>
            </a:extLst>
          </p:cNvPr>
          <p:cNvSpPr/>
          <p:nvPr/>
        </p:nvSpPr>
        <p:spPr>
          <a:xfrm>
            <a:off x="9707819" y="3709589"/>
            <a:ext cx="1656184" cy="360040"/>
          </a:xfrm>
          <a:prstGeom prst="rect">
            <a:avLst/>
          </a:prstGeom>
          <a:solidFill>
            <a:srgbClr val="000000">
              <a:lumMod val="65000"/>
              <a:lumOff val="35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rgbClr val="404040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2" name="Arc 11">
            <a:extLst>
              <a:ext uri="{FF2B5EF4-FFF2-40B4-BE49-F238E27FC236}">
                <a16:creationId xmlns:a16="http://schemas.microsoft.com/office/drawing/2014/main" id="{24DD9FFD-1114-98E6-A77B-D2F9023597F1}"/>
              </a:ext>
            </a:extLst>
          </p:cNvPr>
          <p:cNvSpPr/>
          <p:nvPr/>
        </p:nvSpPr>
        <p:spPr>
          <a:xfrm>
            <a:off x="3802717" y="5416765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noFill/>
          <a:ln w="19050" cap="flat" cmpd="sng" algn="ctr">
            <a:solidFill>
              <a:srgbClr val="00A1E2"/>
            </a:solidFill>
            <a:prstDash val="sysDash"/>
            <a:miter lim="800000"/>
            <a:headEnd type="triangle" w="med" len="med"/>
            <a:tailEnd type="oval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43" name="Group 12">
            <a:extLst>
              <a:ext uri="{FF2B5EF4-FFF2-40B4-BE49-F238E27FC236}">
                <a16:creationId xmlns:a16="http://schemas.microsoft.com/office/drawing/2014/main" id="{B23E3BF1-179E-F2A2-FC51-54A01E21873F}"/>
              </a:ext>
            </a:extLst>
          </p:cNvPr>
          <p:cNvGrpSpPr/>
          <p:nvPr/>
        </p:nvGrpSpPr>
        <p:grpSpPr>
          <a:xfrm>
            <a:off x="1569993" y="4190274"/>
            <a:ext cx="2181918" cy="465109"/>
            <a:chOff x="4965552" y="2001302"/>
            <a:chExt cx="1499541" cy="465109"/>
          </a:xfrm>
        </p:grpSpPr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4AA41D28-A37E-31A2-EB37-0BA5CAE6B572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73912E30-9ECE-E8CB-01E0-9E72522657CE}"/>
                </a:ext>
              </a:extLst>
            </p:cNvPr>
            <p:cNvSpPr txBox="1"/>
            <p:nvPr/>
          </p:nvSpPr>
          <p:spPr>
            <a:xfrm>
              <a:off x="5090119" y="215863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Ley del SNIEG</a:t>
              </a:r>
              <a:endParaRPr lang="ko-KR" alt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15">
            <a:extLst>
              <a:ext uri="{FF2B5EF4-FFF2-40B4-BE49-F238E27FC236}">
                <a16:creationId xmlns:a16="http://schemas.microsoft.com/office/drawing/2014/main" id="{D68A1927-1F33-7D31-3355-57878CCCBC75}"/>
              </a:ext>
            </a:extLst>
          </p:cNvPr>
          <p:cNvGrpSpPr/>
          <p:nvPr/>
        </p:nvGrpSpPr>
        <p:grpSpPr>
          <a:xfrm>
            <a:off x="3862377" y="2674422"/>
            <a:ext cx="2014892" cy="2040585"/>
            <a:chOff x="4946272" y="1130023"/>
            <a:chExt cx="1384750" cy="2040585"/>
          </a:xfrm>
        </p:grpSpPr>
        <p:sp>
          <p:nvSpPr>
            <p:cNvPr id="47" name="TextBox 16">
              <a:extLst>
                <a:ext uri="{FF2B5EF4-FFF2-40B4-BE49-F238E27FC236}">
                  <a16:creationId xmlns:a16="http://schemas.microsoft.com/office/drawing/2014/main" id="{3C86709C-480A-FF29-CCFB-B4C8429B6924}"/>
                </a:ext>
              </a:extLst>
            </p:cNvPr>
            <p:cNvSpPr txBox="1"/>
            <p:nvPr/>
          </p:nvSpPr>
          <p:spPr>
            <a:xfrm>
              <a:off x="4956048" y="1416282"/>
              <a:ext cx="137497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 un órgano colegiado de participación y consulta, encargado de opinar y proponer a la Junta de Gobierno temas o asuntos relacionados con Información Estadística o Geográfica que contribuya al desarrollo nacional.</a:t>
              </a:r>
              <a:r>
                <a:rPr lang="en-US" altLang="ko-KR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ko-KR" alt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17">
              <a:extLst>
                <a:ext uri="{FF2B5EF4-FFF2-40B4-BE49-F238E27FC236}">
                  <a16:creationId xmlns:a16="http://schemas.microsoft.com/office/drawing/2014/main" id="{BCCDC384-977B-94F1-88B4-8A31CD39C3A8}"/>
                </a:ext>
              </a:extLst>
            </p:cNvPr>
            <p:cNvSpPr txBox="1"/>
            <p:nvPr/>
          </p:nvSpPr>
          <p:spPr>
            <a:xfrm>
              <a:off x="4946272" y="1130023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Consejo</a:t>
              </a:r>
              <a:r>
                <a:rPr lang="en-US" altLang="ko-KR" sz="14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Consultivo</a:t>
              </a:r>
              <a:endParaRPr lang="ko-KR" altLang="en-US" sz="1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TextBox 20">
            <a:extLst>
              <a:ext uri="{FF2B5EF4-FFF2-40B4-BE49-F238E27FC236}">
                <a16:creationId xmlns:a16="http://schemas.microsoft.com/office/drawing/2014/main" id="{D9CF8E8E-DFDD-9094-EFF2-BF4F33A8B6D4}"/>
              </a:ext>
            </a:extLst>
          </p:cNvPr>
          <p:cNvSpPr txBox="1"/>
          <p:nvPr/>
        </p:nvSpPr>
        <p:spPr>
          <a:xfrm>
            <a:off x="6193019" y="2060499"/>
            <a:ext cx="20006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Subsistemas Nacionales de Información</a:t>
            </a:r>
          </a:p>
        </p:txBody>
      </p:sp>
      <p:grpSp>
        <p:nvGrpSpPr>
          <p:cNvPr id="50" name="Group 21">
            <a:extLst>
              <a:ext uri="{FF2B5EF4-FFF2-40B4-BE49-F238E27FC236}">
                <a16:creationId xmlns:a16="http://schemas.microsoft.com/office/drawing/2014/main" id="{5C39F016-D22A-CA9C-72EB-91215ACCDB02}"/>
              </a:ext>
            </a:extLst>
          </p:cNvPr>
          <p:cNvGrpSpPr/>
          <p:nvPr/>
        </p:nvGrpSpPr>
        <p:grpSpPr>
          <a:xfrm>
            <a:off x="8517207" y="1529045"/>
            <a:ext cx="3224956" cy="1846122"/>
            <a:chOff x="4955876" y="1273790"/>
            <a:chExt cx="2216378" cy="1846122"/>
          </a:xfrm>
        </p:grpSpPr>
        <p:sp>
          <p:nvSpPr>
            <p:cNvPr id="51" name="TextBox 22">
              <a:extLst>
                <a:ext uri="{FF2B5EF4-FFF2-40B4-BE49-F238E27FC236}">
                  <a16:creationId xmlns:a16="http://schemas.microsoft.com/office/drawing/2014/main" id="{58D8F302-D4E5-05A9-F52D-4CC4CB9466CF}"/>
                </a:ext>
              </a:extLst>
            </p:cNvPr>
            <p:cNvSpPr txBox="1"/>
            <p:nvPr/>
          </p:nvSpPr>
          <p:spPr>
            <a:xfrm>
              <a:off x="4955876" y="1550252"/>
              <a:ext cx="22163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Organismo público autónomo responsable de normar y coordinar el Sistema Nacional de Información Estadística y Geográfica, así como de captar y difundir información de México en cuanto al territorio, los recursos, la población y economía, que permita dar a conocer las características de nuestro país y ayudar a la toma de decisiones.</a:t>
              </a:r>
            </a:p>
          </p:txBody>
        </p:sp>
        <p:sp>
          <p:nvSpPr>
            <p:cNvPr id="52" name="TextBox 23">
              <a:extLst>
                <a:ext uri="{FF2B5EF4-FFF2-40B4-BE49-F238E27FC236}">
                  <a16:creationId xmlns:a16="http://schemas.microsoft.com/office/drawing/2014/main" id="{3237256F-9AAD-1AFC-717A-9D43421D60C9}"/>
                </a:ext>
              </a:extLst>
            </p:cNvPr>
            <p:cNvSpPr txBox="1"/>
            <p:nvPr/>
          </p:nvSpPr>
          <p:spPr>
            <a:xfrm>
              <a:off x="4955876" y="1273790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INEGI</a:t>
              </a:r>
              <a:endParaRPr lang="ko-KR" altLang="en-US" sz="1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Arc 59">
            <a:extLst>
              <a:ext uri="{FF2B5EF4-FFF2-40B4-BE49-F238E27FC236}">
                <a16:creationId xmlns:a16="http://schemas.microsoft.com/office/drawing/2014/main" id="{86A0B576-9288-6FC0-92B5-6BD83EA0A84D}"/>
              </a:ext>
            </a:extLst>
          </p:cNvPr>
          <p:cNvSpPr/>
          <p:nvPr/>
        </p:nvSpPr>
        <p:spPr>
          <a:xfrm>
            <a:off x="6097746" y="4770700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noFill/>
          <a:ln w="19050" cap="flat" cmpd="sng" algn="ctr">
            <a:solidFill>
              <a:srgbClr val="0074C5"/>
            </a:solidFill>
            <a:prstDash val="sysDash"/>
            <a:miter lim="800000"/>
            <a:headEnd type="triangle" w="med" len="med"/>
            <a:tailEnd type="oval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4" name="Arc 59">
            <a:extLst>
              <a:ext uri="{FF2B5EF4-FFF2-40B4-BE49-F238E27FC236}">
                <a16:creationId xmlns:a16="http://schemas.microsoft.com/office/drawing/2014/main" id="{8DA648CE-D8AD-D1A7-FFED-43D2C0387411}"/>
              </a:ext>
            </a:extLst>
          </p:cNvPr>
          <p:cNvSpPr/>
          <p:nvPr/>
        </p:nvSpPr>
        <p:spPr>
          <a:xfrm>
            <a:off x="8392775" y="4124635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noFill/>
          <a:ln w="19050" cap="flat" cmpd="sng" algn="ctr">
            <a:solidFill>
              <a:srgbClr val="0A3356"/>
            </a:solidFill>
            <a:prstDash val="sysDash"/>
            <a:miter lim="800000"/>
            <a:headEnd type="triangle" w="med" len="med"/>
            <a:tailEnd type="oval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1C01D6E9-3B43-6BC8-8F1F-954BFAF67A0C}"/>
              </a:ext>
            </a:extLst>
          </p:cNvPr>
          <p:cNvSpPr/>
          <p:nvPr/>
        </p:nvSpPr>
        <p:spPr>
          <a:xfrm>
            <a:off x="2188398" y="4976763"/>
            <a:ext cx="850134" cy="63393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000000">
              <a:lumMod val="75000"/>
              <a:lumOff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F9E6D717-83C2-4C1E-7819-07E163AAD1EF}"/>
              </a:ext>
            </a:extLst>
          </p:cNvPr>
          <p:cNvSpPr/>
          <p:nvPr/>
        </p:nvSpPr>
        <p:spPr>
          <a:xfrm>
            <a:off x="811156" y="983720"/>
            <a:ext cx="10167781" cy="726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16 de abril de 2008, se crea la Ley del Sistema Nacional de Información Estadística y Geográfica (LSNIEG). Donde establece que:</a:t>
            </a:r>
          </a:p>
        </p:txBody>
      </p:sp>
      <p:pic>
        <p:nvPicPr>
          <p:cNvPr id="57" name="Gráfico 56">
            <a:extLst>
              <a:ext uri="{FF2B5EF4-FFF2-40B4-BE49-F238E27FC236}">
                <a16:creationId xmlns:a16="http://schemas.microsoft.com/office/drawing/2014/main" id="{7261F025-3124-461F-6BE1-25A165D826C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545172" y="4800842"/>
            <a:ext cx="848491" cy="532774"/>
          </a:xfrm>
          <a:prstGeom prst="rect">
            <a:avLst/>
          </a:prstGeom>
        </p:spPr>
      </p:pic>
      <p:sp>
        <p:nvSpPr>
          <p:cNvPr id="58" name="TextBox 19">
            <a:extLst>
              <a:ext uri="{FF2B5EF4-FFF2-40B4-BE49-F238E27FC236}">
                <a16:creationId xmlns:a16="http://schemas.microsoft.com/office/drawing/2014/main" id="{C5E540D5-4D93-4982-75E1-3C08A272B018}"/>
              </a:ext>
            </a:extLst>
          </p:cNvPr>
          <p:cNvSpPr txBox="1"/>
          <p:nvPr/>
        </p:nvSpPr>
        <p:spPr>
          <a:xfrm>
            <a:off x="6197034" y="2760538"/>
            <a:ext cx="20006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los integrantes del sistema, enfocados a producir información de una determinada materia (Sociodemográfica, económica, geográfica y Gobierno).</a:t>
            </a:r>
            <a:r>
              <a:rPr lang="en-US" altLang="ko-K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ko-KR" alt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Google Shape;12568;p83">
            <a:extLst>
              <a:ext uri="{FF2B5EF4-FFF2-40B4-BE49-F238E27FC236}">
                <a16:creationId xmlns:a16="http://schemas.microsoft.com/office/drawing/2014/main" id="{DD6B7401-D536-A7E1-1255-AE8B6FF3B123}"/>
              </a:ext>
            </a:extLst>
          </p:cNvPr>
          <p:cNvSpPr/>
          <p:nvPr/>
        </p:nvSpPr>
        <p:spPr>
          <a:xfrm>
            <a:off x="6197034" y="4312901"/>
            <a:ext cx="601630" cy="370054"/>
          </a:xfrm>
          <a:custGeom>
            <a:avLst/>
            <a:gdLst/>
            <a:ahLst/>
            <a:cxnLst/>
            <a:rect l="l" t="t" r="r" b="b"/>
            <a:pathLst>
              <a:path w="11693" h="9716" extrusionOk="0">
                <a:moveTo>
                  <a:pt x="2906" y="346"/>
                </a:moveTo>
                <a:cubicBezTo>
                  <a:pt x="3120" y="346"/>
                  <a:pt x="3287" y="524"/>
                  <a:pt x="3287" y="727"/>
                </a:cubicBezTo>
                <a:lnTo>
                  <a:pt x="3287" y="1096"/>
                </a:lnTo>
                <a:cubicBezTo>
                  <a:pt x="3299" y="1429"/>
                  <a:pt x="3049" y="1679"/>
                  <a:pt x="2727" y="1679"/>
                </a:cubicBezTo>
                <a:cubicBezTo>
                  <a:pt x="2406" y="1679"/>
                  <a:pt x="2144" y="1429"/>
                  <a:pt x="2144" y="1096"/>
                </a:cubicBezTo>
                <a:lnTo>
                  <a:pt x="2144" y="727"/>
                </a:lnTo>
                <a:cubicBezTo>
                  <a:pt x="2144" y="500"/>
                  <a:pt x="2322" y="346"/>
                  <a:pt x="2525" y="346"/>
                </a:cubicBezTo>
                <a:close/>
                <a:moveTo>
                  <a:pt x="5894" y="346"/>
                </a:moveTo>
                <a:cubicBezTo>
                  <a:pt x="6120" y="346"/>
                  <a:pt x="6275" y="524"/>
                  <a:pt x="6275" y="727"/>
                </a:cubicBezTo>
                <a:lnTo>
                  <a:pt x="6275" y="1096"/>
                </a:lnTo>
                <a:cubicBezTo>
                  <a:pt x="6299" y="1429"/>
                  <a:pt x="6037" y="1679"/>
                  <a:pt x="5716" y="1679"/>
                </a:cubicBezTo>
                <a:cubicBezTo>
                  <a:pt x="5406" y="1679"/>
                  <a:pt x="5132" y="1429"/>
                  <a:pt x="5132" y="1096"/>
                </a:cubicBezTo>
                <a:lnTo>
                  <a:pt x="5132" y="727"/>
                </a:lnTo>
                <a:cubicBezTo>
                  <a:pt x="5132" y="500"/>
                  <a:pt x="5311" y="346"/>
                  <a:pt x="5525" y="346"/>
                </a:cubicBezTo>
                <a:close/>
                <a:moveTo>
                  <a:pt x="8895" y="346"/>
                </a:moveTo>
                <a:cubicBezTo>
                  <a:pt x="9121" y="346"/>
                  <a:pt x="9287" y="524"/>
                  <a:pt x="9287" y="727"/>
                </a:cubicBezTo>
                <a:lnTo>
                  <a:pt x="9287" y="1096"/>
                </a:lnTo>
                <a:cubicBezTo>
                  <a:pt x="9299" y="1429"/>
                  <a:pt x="9026" y="1679"/>
                  <a:pt x="8716" y="1679"/>
                </a:cubicBezTo>
                <a:cubicBezTo>
                  <a:pt x="8406" y="1679"/>
                  <a:pt x="8144" y="1429"/>
                  <a:pt x="8144" y="1096"/>
                </a:cubicBezTo>
                <a:lnTo>
                  <a:pt x="8144" y="727"/>
                </a:lnTo>
                <a:cubicBezTo>
                  <a:pt x="8144" y="500"/>
                  <a:pt x="8323" y="346"/>
                  <a:pt x="8525" y="346"/>
                </a:cubicBezTo>
                <a:close/>
                <a:moveTo>
                  <a:pt x="2930" y="2036"/>
                </a:moveTo>
                <a:lnTo>
                  <a:pt x="2930" y="2120"/>
                </a:lnTo>
                <a:cubicBezTo>
                  <a:pt x="2930" y="2179"/>
                  <a:pt x="2941" y="2263"/>
                  <a:pt x="2977" y="2310"/>
                </a:cubicBezTo>
                <a:lnTo>
                  <a:pt x="2739" y="2548"/>
                </a:lnTo>
                <a:lnTo>
                  <a:pt x="2703" y="2548"/>
                </a:lnTo>
                <a:lnTo>
                  <a:pt x="2465" y="2310"/>
                </a:lnTo>
                <a:cubicBezTo>
                  <a:pt x="2501" y="2251"/>
                  <a:pt x="2513" y="2191"/>
                  <a:pt x="2513" y="2120"/>
                </a:cubicBezTo>
                <a:lnTo>
                  <a:pt x="2513" y="2036"/>
                </a:lnTo>
                <a:close/>
                <a:moveTo>
                  <a:pt x="5918" y="2036"/>
                </a:moveTo>
                <a:lnTo>
                  <a:pt x="5918" y="2120"/>
                </a:lnTo>
                <a:cubicBezTo>
                  <a:pt x="5918" y="2179"/>
                  <a:pt x="5942" y="2263"/>
                  <a:pt x="5966" y="2310"/>
                </a:cubicBezTo>
                <a:lnTo>
                  <a:pt x="5728" y="2548"/>
                </a:lnTo>
                <a:lnTo>
                  <a:pt x="5704" y="2548"/>
                </a:lnTo>
                <a:lnTo>
                  <a:pt x="5466" y="2310"/>
                </a:lnTo>
                <a:cubicBezTo>
                  <a:pt x="5489" y="2251"/>
                  <a:pt x="5501" y="2191"/>
                  <a:pt x="5501" y="2120"/>
                </a:cubicBezTo>
                <a:lnTo>
                  <a:pt x="5501" y="2036"/>
                </a:lnTo>
                <a:close/>
                <a:moveTo>
                  <a:pt x="8930" y="2036"/>
                </a:moveTo>
                <a:lnTo>
                  <a:pt x="8930" y="2120"/>
                </a:lnTo>
                <a:cubicBezTo>
                  <a:pt x="8930" y="2179"/>
                  <a:pt x="8942" y="2263"/>
                  <a:pt x="8966" y="2310"/>
                </a:cubicBezTo>
                <a:lnTo>
                  <a:pt x="8728" y="2548"/>
                </a:lnTo>
                <a:lnTo>
                  <a:pt x="8704" y="2548"/>
                </a:lnTo>
                <a:lnTo>
                  <a:pt x="8466" y="2310"/>
                </a:lnTo>
                <a:cubicBezTo>
                  <a:pt x="8490" y="2251"/>
                  <a:pt x="8514" y="2191"/>
                  <a:pt x="8514" y="2120"/>
                </a:cubicBezTo>
                <a:lnTo>
                  <a:pt x="8514" y="2036"/>
                </a:lnTo>
                <a:close/>
                <a:moveTo>
                  <a:pt x="1394" y="3525"/>
                </a:moveTo>
                <a:cubicBezTo>
                  <a:pt x="1620" y="3525"/>
                  <a:pt x="1798" y="3703"/>
                  <a:pt x="1798" y="3918"/>
                </a:cubicBezTo>
                <a:lnTo>
                  <a:pt x="1798" y="4287"/>
                </a:lnTo>
                <a:cubicBezTo>
                  <a:pt x="1798" y="4596"/>
                  <a:pt x="1548" y="4870"/>
                  <a:pt x="1215" y="4870"/>
                </a:cubicBezTo>
                <a:cubicBezTo>
                  <a:pt x="905" y="4870"/>
                  <a:pt x="644" y="4608"/>
                  <a:pt x="644" y="4287"/>
                </a:cubicBezTo>
                <a:lnTo>
                  <a:pt x="644" y="3918"/>
                </a:lnTo>
                <a:cubicBezTo>
                  <a:pt x="644" y="3691"/>
                  <a:pt x="822" y="3525"/>
                  <a:pt x="1025" y="3525"/>
                </a:cubicBezTo>
                <a:close/>
                <a:moveTo>
                  <a:pt x="4406" y="3525"/>
                </a:moveTo>
                <a:cubicBezTo>
                  <a:pt x="4632" y="3525"/>
                  <a:pt x="4811" y="3703"/>
                  <a:pt x="4811" y="3918"/>
                </a:cubicBezTo>
                <a:lnTo>
                  <a:pt x="4811" y="4287"/>
                </a:lnTo>
                <a:cubicBezTo>
                  <a:pt x="4811" y="4596"/>
                  <a:pt x="4549" y="4870"/>
                  <a:pt x="4227" y="4870"/>
                </a:cubicBezTo>
                <a:cubicBezTo>
                  <a:pt x="3918" y="4870"/>
                  <a:pt x="3644" y="4608"/>
                  <a:pt x="3644" y="4287"/>
                </a:cubicBezTo>
                <a:lnTo>
                  <a:pt x="3644" y="3918"/>
                </a:lnTo>
                <a:cubicBezTo>
                  <a:pt x="3644" y="3691"/>
                  <a:pt x="3823" y="3525"/>
                  <a:pt x="4037" y="3525"/>
                </a:cubicBezTo>
                <a:close/>
                <a:moveTo>
                  <a:pt x="7394" y="3525"/>
                </a:moveTo>
                <a:cubicBezTo>
                  <a:pt x="7621" y="3525"/>
                  <a:pt x="7799" y="3703"/>
                  <a:pt x="7799" y="3918"/>
                </a:cubicBezTo>
                <a:lnTo>
                  <a:pt x="7799" y="4287"/>
                </a:lnTo>
                <a:cubicBezTo>
                  <a:pt x="7799" y="4596"/>
                  <a:pt x="7537" y="4870"/>
                  <a:pt x="7216" y="4870"/>
                </a:cubicBezTo>
                <a:cubicBezTo>
                  <a:pt x="6906" y="4870"/>
                  <a:pt x="6632" y="4608"/>
                  <a:pt x="6632" y="4287"/>
                </a:cubicBezTo>
                <a:lnTo>
                  <a:pt x="6632" y="3918"/>
                </a:lnTo>
                <a:cubicBezTo>
                  <a:pt x="6632" y="3691"/>
                  <a:pt x="6811" y="3525"/>
                  <a:pt x="7025" y="3525"/>
                </a:cubicBezTo>
                <a:close/>
                <a:moveTo>
                  <a:pt x="10407" y="3525"/>
                </a:moveTo>
                <a:cubicBezTo>
                  <a:pt x="10621" y="3525"/>
                  <a:pt x="10788" y="3703"/>
                  <a:pt x="10788" y="3918"/>
                </a:cubicBezTo>
                <a:lnTo>
                  <a:pt x="10788" y="4287"/>
                </a:lnTo>
                <a:cubicBezTo>
                  <a:pt x="10800" y="4608"/>
                  <a:pt x="10538" y="4870"/>
                  <a:pt x="10216" y="4870"/>
                </a:cubicBezTo>
                <a:cubicBezTo>
                  <a:pt x="9907" y="4870"/>
                  <a:pt x="9645" y="4608"/>
                  <a:pt x="9645" y="4287"/>
                </a:cubicBezTo>
                <a:lnTo>
                  <a:pt x="9645" y="3918"/>
                </a:lnTo>
                <a:cubicBezTo>
                  <a:pt x="9645" y="3691"/>
                  <a:pt x="9823" y="3525"/>
                  <a:pt x="10026" y="3525"/>
                </a:cubicBezTo>
                <a:close/>
                <a:moveTo>
                  <a:pt x="1429" y="5215"/>
                </a:moveTo>
                <a:lnTo>
                  <a:pt x="1429" y="5311"/>
                </a:lnTo>
                <a:cubicBezTo>
                  <a:pt x="1429" y="5370"/>
                  <a:pt x="1441" y="5442"/>
                  <a:pt x="1477" y="5489"/>
                </a:cubicBezTo>
                <a:lnTo>
                  <a:pt x="1239" y="5727"/>
                </a:lnTo>
                <a:lnTo>
                  <a:pt x="1203" y="5727"/>
                </a:lnTo>
                <a:lnTo>
                  <a:pt x="965" y="5489"/>
                </a:lnTo>
                <a:cubicBezTo>
                  <a:pt x="989" y="5430"/>
                  <a:pt x="1013" y="5370"/>
                  <a:pt x="1013" y="5311"/>
                </a:cubicBezTo>
                <a:lnTo>
                  <a:pt x="1013" y="5215"/>
                </a:lnTo>
                <a:close/>
                <a:moveTo>
                  <a:pt x="4430" y="5215"/>
                </a:moveTo>
                <a:lnTo>
                  <a:pt x="4430" y="5311"/>
                </a:lnTo>
                <a:cubicBezTo>
                  <a:pt x="4430" y="5370"/>
                  <a:pt x="4454" y="5442"/>
                  <a:pt x="4477" y="5489"/>
                </a:cubicBezTo>
                <a:lnTo>
                  <a:pt x="4239" y="5727"/>
                </a:lnTo>
                <a:lnTo>
                  <a:pt x="4215" y="5727"/>
                </a:lnTo>
                <a:lnTo>
                  <a:pt x="3977" y="5489"/>
                </a:lnTo>
                <a:cubicBezTo>
                  <a:pt x="4001" y="5430"/>
                  <a:pt x="4013" y="5370"/>
                  <a:pt x="4013" y="5311"/>
                </a:cubicBezTo>
                <a:lnTo>
                  <a:pt x="4013" y="5215"/>
                </a:lnTo>
                <a:close/>
                <a:moveTo>
                  <a:pt x="7418" y="5215"/>
                </a:moveTo>
                <a:lnTo>
                  <a:pt x="7418" y="5311"/>
                </a:lnTo>
                <a:cubicBezTo>
                  <a:pt x="7418" y="5370"/>
                  <a:pt x="7442" y="5442"/>
                  <a:pt x="7466" y="5489"/>
                </a:cubicBezTo>
                <a:lnTo>
                  <a:pt x="7228" y="5727"/>
                </a:lnTo>
                <a:lnTo>
                  <a:pt x="7204" y="5727"/>
                </a:lnTo>
                <a:lnTo>
                  <a:pt x="6966" y="5489"/>
                </a:lnTo>
                <a:cubicBezTo>
                  <a:pt x="6990" y="5430"/>
                  <a:pt x="7001" y="5370"/>
                  <a:pt x="7001" y="5311"/>
                </a:cubicBezTo>
                <a:lnTo>
                  <a:pt x="7001" y="5215"/>
                </a:lnTo>
                <a:close/>
                <a:moveTo>
                  <a:pt x="10419" y="5215"/>
                </a:moveTo>
                <a:lnTo>
                  <a:pt x="10419" y="5311"/>
                </a:lnTo>
                <a:cubicBezTo>
                  <a:pt x="10419" y="5370"/>
                  <a:pt x="10430" y="5442"/>
                  <a:pt x="10454" y="5489"/>
                </a:cubicBezTo>
                <a:lnTo>
                  <a:pt x="10216" y="5727"/>
                </a:lnTo>
                <a:lnTo>
                  <a:pt x="10192" y="5727"/>
                </a:lnTo>
                <a:lnTo>
                  <a:pt x="9954" y="5489"/>
                </a:lnTo>
                <a:cubicBezTo>
                  <a:pt x="9978" y="5430"/>
                  <a:pt x="10002" y="5370"/>
                  <a:pt x="10002" y="5311"/>
                </a:cubicBezTo>
                <a:lnTo>
                  <a:pt x="10002" y="5215"/>
                </a:lnTo>
                <a:close/>
                <a:moveTo>
                  <a:pt x="2584" y="0"/>
                </a:moveTo>
                <a:cubicBezTo>
                  <a:pt x="2191" y="0"/>
                  <a:pt x="1858" y="322"/>
                  <a:pt x="1858" y="727"/>
                </a:cubicBezTo>
                <a:lnTo>
                  <a:pt x="1858" y="1096"/>
                </a:lnTo>
                <a:cubicBezTo>
                  <a:pt x="1858" y="1393"/>
                  <a:pt x="2013" y="1667"/>
                  <a:pt x="2227" y="1846"/>
                </a:cubicBezTo>
                <a:lnTo>
                  <a:pt x="2227" y="2108"/>
                </a:lnTo>
                <a:cubicBezTo>
                  <a:pt x="2227" y="2108"/>
                  <a:pt x="2227" y="2132"/>
                  <a:pt x="2215" y="2132"/>
                </a:cubicBezTo>
                <a:lnTo>
                  <a:pt x="1787" y="2346"/>
                </a:lnTo>
                <a:cubicBezTo>
                  <a:pt x="1608" y="2441"/>
                  <a:pt x="1489" y="2632"/>
                  <a:pt x="1489" y="2846"/>
                </a:cubicBezTo>
                <a:lnTo>
                  <a:pt x="1489" y="3179"/>
                </a:lnTo>
                <a:lnTo>
                  <a:pt x="1096" y="3179"/>
                </a:lnTo>
                <a:cubicBezTo>
                  <a:pt x="703" y="3179"/>
                  <a:pt x="370" y="3513"/>
                  <a:pt x="370" y="3918"/>
                </a:cubicBezTo>
                <a:lnTo>
                  <a:pt x="370" y="4287"/>
                </a:lnTo>
                <a:cubicBezTo>
                  <a:pt x="370" y="4584"/>
                  <a:pt x="524" y="4846"/>
                  <a:pt x="739" y="5025"/>
                </a:cubicBezTo>
                <a:lnTo>
                  <a:pt x="739" y="5299"/>
                </a:lnTo>
                <a:cubicBezTo>
                  <a:pt x="739" y="5299"/>
                  <a:pt x="739" y="5311"/>
                  <a:pt x="727" y="5311"/>
                </a:cubicBezTo>
                <a:lnTo>
                  <a:pt x="298" y="5537"/>
                </a:lnTo>
                <a:cubicBezTo>
                  <a:pt x="120" y="5620"/>
                  <a:pt x="1" y="5823"/>
                  <a:pt x="1" y="6025"/>
                </a:cubicBezTo>
                <a:lnTo>
                  <a:pt x="1" y="7870"/>
                </a:lnTo>
                <a:cubicBezTo>
                  <a:pt x="1" y="8025"/>
                  <a:pt x="48" y="8156"/>
                  <a:pt x="120" y="8275"/>
                </a:cubicBezTo>
                <a:lnTo>
                  <a:pt x="298" y="8561"/>
                </a:lnTo>
                <a:cubicBezTo>
                  <a:pt x="346" y="8621"/>
                  <a:pt x="358" y="8692"/>
                  <a:pt x="358" y="8775"/>
                </a:cubicBezTo>
                <a:lnTo>
                  <a:pt x="358" y="9549"/>
                </a:lnTo>
                <a:cubicBezTo>
                  <a:pt x="358" y="9644"/>
                  <a:pt x="429" y="9716"/>
                  <a:pt x="524" y="9716"/>
                </a:cubicBezTo>
                <a:cubicBezTo>
                  <a:pt x="608" y="9716"/>
                  <a:pt x="679" y="9644"/>
                  <a:pt x="679" y="9549"/>
                </a:cubicBezTo>
                <a:lnTo>
                  <a:pt x="679" y="8775"/>
                </a:lnTo>
                <a:cubicBezTo>
                  <a:pt x="679" y="8632"/>
                  <a:pt x="644" y="8501"/>
                  <a:pt x="560" y="8371"/>
                </a:cubicBezTo>
                <a:lnTo>
                  <a:pt x="382" y="8097"/>
                </a:lnTo>
                <a:cubicBezTo>
                  <a:pt x="346" y="8037"/>
                  <a:pt x="322" y="7966"/>
                  <a:pt x="322" y="7870"/>
                </a:cubicBezTo>
                <a:lnTo>
                  <a:pt x="322" y="6025"/>
                </a:lnTo>
                <a:cubicBezTo>
                  <a:pt x="322" y="5954"/>
                  <a:pt x="370" y="5882"/>
                  <a:pt x="441" y="5846"/>
                </a:cubicBezTo>
                <a:lnTo>
                  <a:pt x="763" y="5692"/>
                </a:lnTo>
                <a:lnTo>
                  <a:pt x="1036" y="5977"/>
                </a:lnTo>
                <a:cubicBezTo>
                  <a:pt x="1120" y="6049"/>
                  <a:pt x="1203" y="6085"/>
                  <a:pt x="1298" y="6085"/>
                </a:cubicBezTo>
                <a:cubicBezTo>
                  <a:pt x="1382" y="6085"/>
                  <a:pt x="1477" y="6049"/>
                  <a:pt x="1548" y="5977"/>
                </a:cubicBezTo>
                <a:lnTo>
                  <a:pt x="1834" y="5692"/>
                </a:lnTo>
                <a:lnTo>
                  <a:pt x="2144" y="5846"/>
                </a:lnTo>
                <a:cubicBezTo>
                  <a:pt x="2215" y="5882"/>
                  <a:pt x="2263" y="5954"/>
                  <a:pt x="2263" y="6025"/>
                </a:cubicBezTo>
                <a:lnTo>
                  <a:pt x="2263" y="7870"/>
                </a:lnTo>
                <a:cubicBezTo>
                  <a:pt x="2263" y="7942"/>
                  <a:pt x="2227" y="8025"/>
                  <a:pt x="2203" y="8097"/>
                </a:cubicBezTo>
                <a:lnTo>
                  <a:pt x="2025" y="8371"/>
                </a:lnTo>
                <a:cubicBezTo>
                  <a:pt x="1953" y="8490"/>
                  <a:pt x="1906" y="8644"/>
                  <a:pt x="1906" y="8775"/>
                </a:cubicBezTo>
                <a:lnTo>
                  <a:pt x="1906" y="9549"/>
                </a:lnTo>
                <a:cubicBezTo>
                  <a:pt x="1906" y="9644"/>
                  <a:pt x="1977" y="9716"/>
                  <a:pt x="2072" y="9716"/>
                </a:cubicBezTo>
                <a:cubicBezTo>
                  <a:pt x="2156" y="9716"/>
                  <a:pt x="2227" y="9644"/>
                  <a:pt x="2227" y="9549"/>
                </a:cubicBezTo>
                <a:lnTo>
                  <a:pt x="2227" y="8775"/>
                </a:lnTo>
                <a:cubicBezTo>
                  <a:pt x="2227" y="8704"/>
                  <a:pt x="2263" y="8632"/>
                  <a:pt x="2287" y="8561"/>
                </a:cubicBezTo>
                <a:lnTo>
                  <a:pt x="2465" y="8275"/>
                </a:lnTo>
                <a:cubicBezTo>
                  <a:pt x="2549" y="8156"/>
                  <a:pt x="2584" y="8001"/>
                  <a:pt x="2584" y="7870"/>
                </a:cubicBezTo>
                <a:lnTo>
                  <a:pt x="2584" y="6025"/>
                </a:lnTo>
                <a:cubicBezTo>
                  <a:pt x="2584" y="5823"/>
                  <a:pt x="2465" y="5644"/>
                  <a:pt x="2287" y="5537"/>
                </a:cubicBezTo>
                <a:lnTo>
                  <a:pt x="1858" y="5311"/>
                </a:lnTo>
                <a:lnTo>
                  <a:pt x="1846" y="5299"/>
                </a:lnTo>
                <a:lnTo>
                  <a:pt x="1846" y="5025"/>
                </a:lnTo>
                <a:cubicBezTo>
                  <a:pt x="2072" y="4870"/>
                  <a:pt x="2215" y="4596"/>
                  <a:pt x="2215" y="4287"/>
                </a:cubicBezTo>
                <a:lnTo>
                  <a:pt x="2215" y="3918"/>
                </a:lnTo>
                <a:cubicBezTo>
                  <a:pt x="2215" y="3644"/>
                  <a:pt x="2072" y="3406"/>
                  <a:pt x="1846" y="3275"/>
                </a:cubicBezTo>
                <a:lnTo>
                  <a:pt x="1846" y="2822"/>
                </a:lnTo>
                <a:cubicBezTo>
                  <a:pt x="1846" y="2751"/>
                  <a:pt x="1894" y="2679"/>
                  <a:pt x="1965" y="2644"/>
                </a:cubicBezTo>
                <a:lnTo>
                  <a:pt x="2275" y="2501"/>
                </a:lnTo>
                <a:lnTo>
                  <a:pt x="2560" y="2786"/>
                </a:lnTo>
                <a:cubicBezTo>
                  <a:pt x="2632" y="2858"/>
                  <a:pt x="2727" y="2882"/>
                  <a:pt x="2810" y="2882"/>
                </a:cubicBezTo>
                <a:cubicBezTo>
                  <a:pt x="2906" y="2882"/>
                  <a:pt x="2989" y="2858"/>
                  <a:pt x="3061" y="2786"/>
                </a:cubicBezTo>
                <a:lnTo>
                  <a:pt x="3346" y="2501"/>
                </a:lnTo>
                <a:lnTo>
                  <a:pt x="3656" y="2644"/>
                </a:lnTo>
                <a:cubicBezTo>
                  <a:pt x="3739" y="2679"/>
                  <a:pt x="3775" y="2751"/>
                  <a:pt x="3775" y="2822"/>
                </a:cubicBezTo>
                <a:lnTo>
                  <a:pt x="3775" y="3275"/>
                </a:lnTo>
                <a:cubicBezTo>
                  <a:pt x="3561" y="3394"/>
                  <a:pt x="3406" y="3632"/>
                  <a:pt x="3406" y="3918"/>
                </a:cubicBezTo>
                <a:lnTo>
                  <a:pt x="3406" y="4287"/>
                </a:lnTo>
                <a:cubicBezTo>
                  <a:pt x="3406" y="4584"/>
                  <a:pt x="3561" y="4846"/>
                  <a:pt x="3775" y="5025"/>
                </a:cubicBezTo>
                <a:lnTo>
                  <a:pt x="3775" y="5299"/>
                </a:lnTo>
                <a:cubicBezTo>
                  <a:pt x="3775" y="5299"/>
                  <a:pt x="3775" y="5311"/>
                  <a:pt x="3763" y="5311"/>
                </a:cubicBezTo>
                <a:lnTo>
                  <a:pt x="3334" y="5537"/>
                </a:lnTo>
                <a:cubicBezTo>
                  <a:pt x="3156" y="5620"/>
                  <a:pt x="3037" y="5823"/>
                  <a:pt x="3037" y="6025"/>
                </a:cubicBezTo>
                <a:lnTo>
                  <a:pt x="3037" y="7870"/>
                </a:lnTo>
                <a:cubicBezTo>
                  <a:pt x="3037" y="8025"/>
                  <a:pt x="3084" y="8156"/>
                  <a:pt x="3156" y="8275"/>
                </a:cubicBezTo>
                <a:lnTo>
                  <a:pt x="3334" y="8561"/>
                </a:lnTo>
                <a:cubicBezTo>
                  <a:pt x="3382" y="8621"/>
                  <a:pt x="3394" y="8692"/>
                  <a:pt x="3394" y="8775"/>
                </a:cubicBezTo>
                <a:lnTo>
                  <a:pt x="3394" y="9549"/>
                </a:lnTo>
                <a:cubicBezTo>
                  <a:pt x="3394" y="9644"/>
                  <a:pt x="3465" y="9716"/>
                  <a:pt x="3561" y="9716"/>
                </a:cubicBezTo>
                <a:cubicBezTo>
                  <a:pt x="3644" y="9716"/>
                  <a:pt x="3715" y="9644"/>
                  <a:pt x="3715" y="9549"/>
                </a:cubicBezTo>
                <a:lnTo>
                  <a:pt x="3715" y="8775"/>
                </a:lnTo>
                <a:cubicBezTo>
                  <a:pt x="3715" y="8632"/>
                  <a:pt x="3680" y="8501"/>
                  <a:pt x="3596" y="8371"/>
                </a:cubicBezTo>
                <a:lnTo>
                  <a:pt x="3418" y="8097"/>
                </a:lnTo>
                <a:cubicBezTo>
                  <a:pt x="3382" y="8037"/>
                  <a:pt x="3358" y="7966"/>
                  <a:pt x="3358" y="7870"/>
                </a:cubicBezTo>
                <a:lnTo>
                  <a:pt x="3358" y="6025"/>
                </a:lnTo>
                <a:cubicBezTo>
                  <a:pt x="3358" y="5954"/>
                  <a:pt x="3406" y="5882"/>
                  <a:pt x="3477" y="5846"/>
                </a:cubicBezTo>
                <a:lnTo>
                  <a:pt x="3799" y="5692"/>
                </a:lnTo>
                <a:lnTo>
                  <a:pt x="4073" y="5977"/>
                </a:lnTo>
                <a:cubicBezTo>
                  <a:pt x="4156" y="6049"/>
                  <a:pt x="4239" y="6085"/>
                  <a:pt x="4334" y="6085"/>
                </a:cubicBezTo>
                <a:cubicBezTo>
                  <a:pt x="4418" y="6085"/>
                  <a:pt x="4513" y="6049"/>
                  <a:pt x="4585" y="5977"/>
                </a:cubicBezTo>
                <a:lnTo>
                  <a:pt x="4870" y="5692"/>
                </a:lnTo>
                <a:lnTo>
                  <a:pt x="5180" y="5846"/>
                </a:lnTo>
                <a:cubicBezTo>
                  <a:pt x="5251" y="5882"/>
                  <a:pt x="5299" y="5954"/>
                  <a:pt x="5299" y="6025"/>
                </a:cubicBezTo>
                <a:lnTo>
                  <a:pt x="5299" y="7870"/>
                </a:lnTo>
                <a:cubicBezTo>
                  <a:pt x="5299" y="7942"/>
                  <a:pt x="5263" y="8025"/>
                  <a:pt x="5239" y="8097"/>
                </a:cubicBezTo>
                <a:lnTo>
                  <a:pt x="5061" y="8371"/>
                </a:lnTo>
                <a:cubicBezTo>
                  <a:pt x="4989" y="8490"/>
                  <a:pt x="4942" y="8644"/>
                  <a:pt x="4942" y="8775"/>
                </a:cubicBezTo>
                <a:lnTo>
                  <a:pt x="4942" y="9549"/>
                </a:lnTo>
                <a:cubicBezTo>
                  <a:pt x="4942" y="9644"/>
                  <a:pt x="5013" y="9716"/>
                  <a:pt x="5108" y="9716"/>
                </a:cubicBezTo>
                <a:cubicBezTo>
                  <a:pt x="5192" y="9716"/>
                  <a:pt x="5263" y="9644"/>
                  <a:pt x="5263" y="9549"/>
                </a:cubicBezTo>
                <a:lnTo>
                  <a:pt x="5263" y="8775"/>
                </a:lnTo>
                <a:cubicBezTo>
                  <a:pt x="5263" y="8704"/>
                  <a:pt x="5299" y="8632"/>
                  <a:pt x="5323" y="8561"/>
                </a:cubicBezTo>
                <a:lnTo>
                  <a:pt x="5501" y="8275"/>
                </a:lnTo>
                <a:cubicBezTo>
                  <a:pt x="5585" y="8156"/>
                  <a:pt x="5620" y="8001"/>
                  <a:pt x="5620" y="7870"/>
                </a:cubicBezTo>
                <a:lnTo>
                  <a:pt x="5620" y="6025"/>
                </a:lnTo>
                <a:cubicBezTo>
                  <a:pt x="5620" y="5823"/>
                  <a:pt x="5501" y="5644"/>
                  <a:pt x="5323" y="5537"/>
                </a:cubicBezTo>
                <a:lnTo>
                  <a:pt x="4894" y="5311"/>
                </a:lnTo>
                <a:lnTo>
                  <a:pt x="4882" y="5299"/>
                </a:lnTo>
                <a:lnTo>
                  <a:pt x="4882" y="5025"/>
                </a:lnTo>
                <a:cubicBezTo>
                  <a:pt x="5108" y="4870"/>
                  <a:pt x="5251" y="4596"/>
                  <a:pt x="5251" y="4287"/>
                </a:cubicBezTo>
                <a:lnTo>
                  <a:pt x="5251" y="3918"/>
                </a:lnTo>
                <a:cubicBezTo>
                  <a:pt x="5251" y="3644"/>
                  <a:pt x="5108" y="3406"/>
                  <a:pt x="4882" y="3275"/>
                </a:cubicBezTo>
                <a:lnTo>
                  <a:pt x="4882" y="2822"/>
                </a:lnTo>
                <a:cubicBezTo>
                  <a:pt x="4882" y="2751"/>
                  <a:pt x="4930" y="2679"/>
                  <a:pt x="5001" y="2644"/>
                </a:cubicBezTo>
                <a:lnTo>
                  <a:pt x="5311" y="2501"/>
                </a:lnTo>
                <a:lnTo>
                  <a:pt x="5597" y="2786"/>
                </a:lnTo>
                <a:cubicBezTo>
                  <a:pt x="5668" y="2858"/>
                  <a:pt x="5763" y="2882"/>
                  <a:pt x="5847" y="2882"/>
                </a:cubicBezTo>
                <a:cubicBezTo>
                  <a:pt x="5942" y="2882"/>
                  <a:pt x="6025" y="2858"/>
                  <a:pt x="6097" y="2786"/>
                </a:cubicBezTo>
                <a:lnTo>
                  <a:pt x="6382" y="2501"/>
                </a:lnTo>
                <a:lnTo>
                  <a:pt x="6692" y="2644"/>
                </a:lnTo>
                <a:cubicBezTo>
                  <a:pt x="6775" y="2679"/>
                  <a:pt x="6811" y="2751"/>
                  <a:pt x="6811" y="2822"/>
                </a:cubicBezTo>
                <a:lnTo>
                  <a:pt x="6811" y="3275"/>
                </a:lnTo>
                <a:cubicBezTo>
                  <a:pt x="6597" y="3394"/>
                  <a:pt x="6442" y="3632"/>
                  <a:pt x="6442" y="3918"/>
                </a:cubicBezTo>
                <a:lnTo>
                  <a:pt x="6442" y="4287"/>
                </a:lnTo>
                <a:cubicBezTo>
                  <a:pt x="6442" y="4584"/>
                  <a:pt x="6597" y="4846"/>
                  <a:pt x="6811" y="5025"/>
                </a:cubicBezTo>
                <a:lnTo>
                  <a:pt x="6811" y="5299"/>
                </a:lnTo>
                <a:cubicBezTo>
                  <a:pt x="6811" y="5299"/>
                  <a:pt x="6811" y="5311"/>
                  <a:pt x="6799" y="5311"/>
                </a:cubicBezTo>
                <a:lnTo>
                  <a:pt x="6370" y="5537"/>
                </a:lnTo>
                <a:cubicBezTo>
                  <a:pt x="6192" y="5620"/>
                  <a:pt x="6073" y="5823"/>
                  <a:pt x="6073" y="6025"/>
                </a:cubicBezTo>
                <a:lnTo>
                  <a:pt x="6073" y="7870"/>
                </a:lnTo>
                <a:cubicBezTo>
                  <a:pt x="6073" y="8025"/>
                  <a:pt x="6120" y="8156"/>
                  <a:pt x="6192" y="8275"/>
                </a:cubicBezTo>
                <a:lnTo>
                  <a:pt x="6370" y="8561"/>
                </a:lnTo>
                <a:cubicBezTo>
                  <a:pt x="6418" y="8621"/>
                  <a:pt x="6430" y="8692"/>
                  <a:pt x="6430" y="8775"/>
                </a:cubicBezTo>
                <a:lnTo>
                  <a:pt x="6430" y="9549"/>
                </a:lnTo>
                <a:cubicBezTo>
                  <a:pt x="6430" y="9644"/>
                  <a:pt x="6501" y="9716"/>
                  <a:pt x="6597" y="9716"/>
                </a:cubicBezTo>
                <a:cubicBezTo>
                  <a:pt x="6680" y="9716"/>
                  <a:pt x="6751" y="9644"/>
                  <a:pt x="6751" y="9549"/>
                </a:cubicBezTo>
                <a:lnTo>
                  <a:pt x="6751" y="8775"/>
                </a:lnTo>
                <a:cubicBezTo>
                  <a:pt x="6751" y="8632"/>
                  <a:pt x="6716" y="8501"/>
                  <a:pt x="6632" y="8371"/>
                </a:cubicBezTo>
                <a:lnTo>
                  <a:pt x="6454" y="8097"/>
                </a:lnTo>
                <a:cubicBezTo>
                  <a:pt x="6418" y="8037"/>
                  <a:pt x="6394" y="7966"/>
                  <a:pt x="6394" y="7870"/>
                </a:cubicBezTo>
                <a:lnTo>
                  <a:pt x="6394" y="6025"/>
                </a:lnTo>
                <a:cubicBezTo>
                  <a:pt x="6394" y="5954"/>
                  <a:pt x="6442" y="5882"/>
                  <a:pt x="6513" y="5846"/>
                </a:cubicBezTo>
                <a:lnTo>
                  <a:pt x="6835" y="5692"/>
                </a:lnTo>
                <a:lnTo>
                  <a:pt x="7109" y="5977"/>
                </a:lnTo>
                <a:cubicBezTo>
                  <a:pt x="7192" y="6049"/>
                  <a:pt x="7275" y="6085"/>
                  <a:pt x="7371" y="6085"/>
                </a:cubicBezTo>
                <a:cubicBezTo>
                  <a:pt x="7454" y="6085"/>
                  <a:pt x="7549" y="6049"/>
                  <a:pt x="7621" y="5977"/>
                </a:cubicBezTo>
                <a:lnTo>
                  <a:pt x="7906" y="5692"/>
                </a:lnTo>
                <a:lnTo>
                  <a:pt x="8216" y="5846"/>
                </a:lnTo>
                <a:cubicBezTo>
                  <a:pt x="8287" y="5882"/>
                  <a:pt x="8335" y="5954"/>
                  <a:pt x="8335" y="6025"/>
                </a:cubicBezTo>
                <a:lnTo>
                  <a:pt x="8335" y="7870"/>
                </a:lnTo>
                <a:cubicBezTo>
                  <a:pt x="8335" y="7942"/>
                  <a:pt x="8299" y="8025"/>
                  <a:pt x="8275" y="8097"/>
                </a:cubicBezTo>
                <a:lnTo>
                  <a:pt x="8097" y="8371"/>
                </a:lnTo>
                <a:cubicBezTo>
                  <a:pt x="8025" y="8490"/>
                  <a:pt x="7978" y="8644"/>
                  <a:pt x="7978" y="8775"/>
                </a:cubicBezTo>
                <a:lnTo>
                  <a:pt x="7978" y="9549"/>
                </a:lnTo>
                <a:cubicBezTo>
                  <a:pt x="7978" y="9644"/>
                  <a:pt x="8049" y="9716"/>
                  <a:pt x="8144" y="9716"/>
                </a:cubicBezTo>
                <a:cubicBezTo>
                  <a:pt x="8228" y="9716"/>
                  <a:pt x="8299" y="9644"/>
                  <a:pt x="8299" y="9549"/>
                </a:cubicBezTo>
                <a:lnTo>
                  <a:pt x="8299" y="8775"/>
                </a:lnTo>
                <a:cubicBezTo>
                  <a:pt x="8299" y="8704"/>
                  <a:pt x="8335" y="8632"/>
                  <a:pt x="8359" y="8561"/>
                </a:cubicBezTo>
                <a:lnTo>
                  <a:pt x="8537" y="8275"/>
                </a:lnTo>
                <a:cubicBezTo>
                  <a:pt x="8621" y="8156"/>
                  <a:pt x="8656" y="8001"/>
                  <a:pt x="8656" y="7870"/>
                </a:cubicBezTo>
                <a:lnTo>
                  <a:pt x="8656" y="6025"/>
                </a:lnTo>
                <a:cubicBezTo>
                  <a:pt x="8656" y="5823"/>
                  <a:pt x="8537" y="5644"/>
                  <a:pt x="8359" y="5537"/>
                </a:cubicBezTo>
                <a:lnTo>
                  <a:pt x="7930" y="5311"/>
                </a:lnTo>
                <a:lnTo>
                  <a:pt x="7918" y="5299"/>
                </a:lnTo>
                <a:lnTo>
                  <a:pt x="7918" y="5025"/>
                </a:lnTo>
                <a:cubicBezTo>
                  <a:pt x="8144" y="4870"/>
                  <a:pt x="8287" y="4596"/>
                  <a:pt x="8287" y="4287"/>
                </a:cubicBezTo>
                <a:lnTo>
                  <a:pt x="8287" y="3918"/>
                </a:lnTo>
                <a:cubicBezTo>
                  <a:pt x="8287" y="3644"/>
                  <a:pt x="8144" y="3406"/>
                  <a:pt x="7918" y="3275"/>
                </a:cubicBezTo>
                <a:lnTo>
                  <a:pt x="7918" y="2822"/>
                </a:lnTo>
                <a:cubicBezTo>
                  <a:pt x="7918" y="2751"/>
                  <a:pt x="7966" y="2679"/>
                  <a:pt x="8037" y="2644"/>
                </a:cubicBezTo>
                <a:lnTo>
                  <a:pt x="8347" y="2501"/>
                </a:lnTo>
                <a:lnTo>
                  <a:pt x="8633" y="2786"/>
                </a:lnTo>
                <a:cubicBezTo>
                  <a:pt x="8704" y="2858"/>
                  <a:pt x="8799" y="2882"/>
                  <a:pt x="8883" y="2882"/>
                </a:cubicBezTo>
                <a:cubicBezTo>
                  <a:pt x="8978" y="2882"/>
                  <a:pt x="9061" y="2858"/>
                  <a:pt x="9133" y="2786"/>
                </a:cubicBezTo>
                <a:lnTo>
                  <a:pt x="9418" y="2501"/>
                </a:lnTo>
                <a:lnTo>
                  <a:pt x="9728" y="2644"/>
                </a:lnTo>
                <a:cubicBezTo>
                  <a:pt x="9811" y="2679"/>
                  <a:pt x="9847" y="2751"/>
                  <a:pt x="9847" y="2822"/>
                </a:cubicBezTo>
                <a:lnTo>
                  <a:pt x="9847" y="3275"/>
                </a:lnTo>
                <a:cubicBezTo>
                  <a:pt x="9633" y="3394"/>
                  <a:pt x="9478" y="3632"/>
                  <a:pt x="9478" y="3918"/>
                </a:cubicBezTo>
                <a:lnTo>
                  <a:pt x="9478" y="4287"/>
                </a:lnTo>
                <a:cubicBezTo>
                  <a:pt x="9478" y="4584"/>
                  <a:pt x="9633" y="4846"/>
                  <a:pt x="9847" y="5025"/>
                </a:cubicBezTo>
                <a:lnTo>
                  <a:pt x="9847" y="5299"/>
                </a:lnTo>
                <a:cubicBezTo>
                  <a:pt x="9847" y="5299"/>
                  <a:pt x="9847" y="5311"/>
                  <a:pt x="9835" y="5311"/>
                </a:cubicBezTo>
                <a:lnTo>
                  <a:pt x="9407" y="5537"/>
                </a:lnTo>
                <a:cubicBezTo>
                  <a:pt x="9228" y="5620"/>
                  <a:pt x="9109" y="5823"/>
                  <a:pt x="9109" y="6025"/>
                </a:cubicBezTo>
                <a:lnTo>
                  <a:pt x="9109" y="7870"/>
                </a:lnTo>
                <a:cubicBezTo>
                  <a:pt x="9109" y="8025"/>
                  <a:pt x="9157" y="8156"/>
                  <a:pt x="9228" y="8275"/>
                </a:cubicBezTo>
                <a:lnTo>
                  <a:pt x="9407" y="8561"/>
                </a:lnTo>
                <a:cubicBezTo>
                  <a:pt x="9454" y="8621"/>
                  <a:pt x="9466" y="8692"/>
                  <a:pt x="9466" y="8775"/>
                </a:cubicBezTo>
                <a:lnTo>
                  <a:pt x="9466" y="9549"/>
                </a:lnTo>
                <a:cubicBezTo>
                  <a:pt x="9466" y="9644"/>
                  <a:pt x="9538" y="9716"/>
                  <a:pt x="9633" y="9716"/>
                </a:cubicBezTo>
                <a:cubicBezTo>
                  <a:pt x="9716" y="9716"/>
                  <a:pt x="9788" y="9644"/>
                  <a:pt x="9788" y="9549"/>
                </a:cubicBezTo>
                <a:lnTo>
                  <a:pt x="9788" y="8775"/>
                </a:lnTo>
                <a:cubicBezTo>
                  <a:pt x="9788" y="8632"/>
                  <a:pt x="9752" y="8501"/>
                  <a:pt x="9668" y="8371"/>
                </a:cubicBezTo>
                <a:lnTo>
                  <a:pt x="9490" y="8097"/>
                </a:lnTo>
                <a:cubicBezTo>
                  <a:pt x="9454" y="8037"/>
                  <a:pt x="9430" y="7966"/>
                  <a:pt x="9430" y="7870"/>
                </a:cubicBezTo>
                <a:lnTo>
                  <a:pt x="9430" y="6025"/>
                </a:lnTo>
                <a:cubicBezTo>
                  <a:pt x="9430" y="5954"/>
                  <a:pt x="9478" y="5882"/>
                  <a:pt x="9549" y="5846"/>
                </a:cubicBezTo>
                <a:lnTo>
                  <a:pt x="9871" y="5692"/>
                </a:lnTo>
                <a:lnTo>
                  <a:pt x="10145" y="5977"/>
                </a:lnTo>
                <a:cubicBezTo>
                  <a:pt x="10228" y="6049"/>
                  <a:pt x="10311" y="6085"/>
                  <a:pt x="10407" y="6085"/>
                </a:cubicBezTo>
                <a:cubicBezTo>
                  <a:pt x="10490" y="6085"/>
                  <a:pt x="10585" y="6049"/>
                  <a:pt x="10657" y="5977"/>
                </a:cubicBezTo>
                <a:lnTo>
                  <a:pt x="10942" y="5692"/>
                </a:lnTo>
                <a:lnTo>
                  <a:pt x="11252" y="5846"/>
                </a:lnTo>
                <a:cubicBezTo>
                  <a:pt x="11323" y="5882"/>
                  <a:pt x="11371" y="5954"/>
                  <a:pt x="11371" y="6025"/>
                </a:cubicBezTo>
                <a:lnTo>
                  <a:pt x="11371" y="7870"/>
                </a:lnTo>
                <a:cubicBezTo>
                  <a:pt x="11371" y="7942"/>
                  <a:pt x="11335" y="8025"/>
                  <a:pt x="11312" y="8097"/>
                </a:cubicBezTo>
                <a:lnTo>
                  <a:pt x="11133" y="8371"/>
                </a:lnTo>
                <a:cubicBezTo>
                  <a:pt x="11062" y="8490"/>
                  <a:pt x="11014" y="8644"/>
                  <a:pt x="11014" y="8775"/>
                </a:cubicBezTo>
                <a:lnTo>
                  <a:pt x="11014" y="9549"/>
                </a:lnTo>
                <a:cubicBezTo>
                  <a:pt x="11014" y="9644"/>
                  <a:pt x="11085" y="9716"/>
                  <a:pt x="11181" y="9716"/>
                </a:cubicBezTo>
                <a:cubicBezTo>
                  <a:pt x="11264" y="9716"/>
                  <a:pt x="11335" y="9644"/>
                  <a:pt x="11335" y="9549"/>
                </a:cubicBezTo>
                <a:lnTo>
                  <a:pt x="11335" y="8775"/>
                </a:lnTo>
                <a:cubicBezTo>
                  <a:pt x="11335" y="8704"/>
                  <a:pt x="11371" y="8632"/>
                  <a:pt x="11395" y="8561"/>
                </a:cubicBezTo>
                <a:lnTo>
                  <a:pt x="11573" y="8275"/>
                </a:lnTo>
                <a:cubicBezTo>
                  <a:pt x="11657" y="8156"/>
                  <a:pt x="11693" y="8001"/>
                  <a:pt x="11693" y="7870"/>
                </a:cubicBezTo>
                <a:lnTo>
                  <a:pt x="11693" y="6025"/>
                </a:lnTo>
                <a:cubicBezTo>
                  <a:pt x="11514" y="5823"/>
                  <a:pt x="11395" y="5620"/>
                  <a:pt x="11204" y="5537"/>
                </a:cubicBezTo>
                <a:lnTo>
                  <a:pt x="10776" y="5311"/>
                </a:lnTo>
                <a:lnTo>
                  <a:pt x="10764" y="5299"/>
                </a:lnTo>
                <a:lnTo>
                  <a:pt x="10764" y="5025"/>
                </a:lnTo>
                <a:cubicBezTo>
                  <a:pt x="10978" y="4870"/>
                  <a:pt x="11133" y="4596"/>
                  <a:pt x="11133" y="4287"/>
                </a:cubicBezTo>
                <a:lnTo>
                  <a:pt x="11133" y="3918"/>
                </a:lnTo>
                <a:cubicBezTo>
                  <a:pt x="11133" y="3513"/>
                  <a:pt x="10800" y="3179"/>
                  <a:pt x="10407" y="3179"/>
                </a:cubicBezTo>
                <a:lnTo>
                  <a:pt x="10014" y="3179"/>
                </a:lnTo>
                <a:lnTo>
                  <a:pt x="10014" y="2846"/>
                </a:lnTo>
                <a:cubicBezTo>
                  <a:pt x="10014" y="2632"/>
                  <a:pt x="9895" y="2453"/>
                  <a:pt x="9716" y="2346"/>
                </a:cubicBezTo>
                <a:lnTo>
                  <a:pt x="9287" y="2132"/>
                </a:lnTo>
                <a:lnTo>
                  <a:pt x="9276" y="2108"/>
                </a:lnTo>
                <a:lnTo>
                  <a:pt x="9276" y="1846"/>
                </a:lnTo>
                <a:cubicBezTo>
                  <a:pt x="9490" y="1679"/>
                  <a:pt x="9645" y="1417"/>
                  <a:pt x="9645" y="1096"/>
                </a:cubicBezTo>
                <a:lnTo>
                  <a:pt x="9645" y="727"/>
                </a:lnTo>
                <a:cubicBezTo>
                  <a:pt x="9645" y="322"/>
                  <a:pt x="9311" y="0"/>
                  <a:pt x="8918" y="0"/>
                </a:cubicBezTo>
                <a:lnTo>
                  <a:pt x="8537" y="0"/>
                </a:lnTo>
                <a:cubicBezTo>
                  <a:pt x="8133" y="0"/>
                  <a:pt x="7811" y="322"/>
                  <a:pt x="7811" y="727"/>
                </a:cubicBezTo>
                <a:lnTo>
                  <a:pt x="7811" y="1096"/>
                </a:lnTo>
                <a:cubicBezTo>
                  <a:pt x="7811" y="1393"/>
                  <a:pt x="7966" y="1667"/>
                  <a:pt x="8180" y="1846"/>
                </a:cubicBezTo>
                <a:lnTo>
                  <a:pt x="8180" y="2108"/>
                </a:lnTo>
                <a:cubicBezTo>
                  <a:pt x="8180" y="2108"/>
                  <a:pt x="8180" y="2132"/>
                  <a:pt x="8168" y="2132"/>
                </a:cubicBezTo>
                <a:lnTo>
                  <a:pt x="7740" y="2346"/>
                </a:lnTo>
                <a:cubicBezTo>
                  <a:pt x="7561" y="2441"/>
                  <a:pt x="7442" y="2632"/>
                  <a:pt x="7442" y="2846"/>
                </a:cubicBezTo>
                <a:lnTo>
                  <a:pt x="7442" y="3179"/>
                </a:lnTo>
                <a:lnTo>
                  <a:pt x="7037" y="3179"/>
                </a:lnTo>
                <a:lnTo>
                  <a:pt x="7037" y="2846"/>
                </a:lnTo>
                <a:cubicBezTo>
                  <a:pt x="7037" y="2632"/>
                  <a:pt x="6918" y="2453"/>
                  <a:pt x="6740" y="2346"/>
                </a:cubicBezTo>
                <a:lnTo>
                  <a:pt x="6311" y="2132"/>
                </a:lnTo>
                <a:lnTo>
                  <a:pt x="6299" y="2108"/>
                </a:lnTo>
                <a:lnTo>
                  <a:pt x="6299" y="1846"/>
                </a:lnTo>
                <a:cubicBezTo>
                  <a:pt x="6513" y="1679"/>
                  <a:pt x="6668" y="1417"/>
                  <a:pt x="6668" y="1096"/>
                </a:cubicBezTo>
                <a:lnTo>
                  <a:pt x="6668" y="727"/>
                </a:lnTo>
                <a:cubicBezTo>
                  <a:pt x="6668" y="322"/>
                  <a:pt x="6335" y="0"/>
                  <a:pt x="5942" y="0"/>
                </a:cubicBezTo>
                <a:lnTo>
                  <a:pt x="5561" y="0"/>
                </a:lnTo>
                <a:cubicBezTo>
                  <a:pt x="5168" y="0"/>
                  <a:pt x="4835" y="322"/>
                  <a:pt x="4835" y="727"/>
                </a:cubicBezTo>
                <a:lnTo>
                  <a:pt x="4835" y="1096"/>
                </a:lnTo>
                <a:cubicBezTo>
                  <a:pt x="4835" y="1393"/>
                  <a:pt x="4989" y="1667"/>
                  <a:pt x="5204" y="1846"/>
                </a:cubicBezTo>
                <a:lnTo>
                  <a:pt x="5204" y="2108"/>
                </a:lnTo>
                <a:cubicBezTo>
                  <a:pt x="5204" y="2108"/>
                  <a:pt x="5204" y="2132"/>
                  <a:pt x="5192" y="2132"/>
                </a:cubicBezTo>
                <a:lnTo>
                  <a:pt x="4763" y="2346"/>
                </a:lnTo>
                <a:cubicBezTo>
                  <a:pt x="4585" y="2441"/>
                  <a:pt x="4465" y="2632"/>
                  <a:pt x="4465" y="2846"/>
                </a:cubicBezTo>
                <a:lnTo>
                  <a:pt x="4465" y="3179"/>
                </a:lnTo>
                <a:lnTo>
                  <a:pt x="4061" y="3179"/>
                </a:lnTo>
                <a:lnTo>
                  <a:pt x="4061" y="2846"/>
                </a:lnTo>
                <a:cubicBezTo>
                  <a:pt x="4061" y="2632"/>
                  <a:pt x="3942" y="2453"/>
                  <a:pt x="3763" y="2346"/>
                </a:cubicBezTo>
                <a:lnTo>
                  <a:pt x="3334" y="2132"/>
                </a:lnTo>
                <a:lnTo>
                  <a:pt x="3322" y="2108"/>
                </a:lnTo>
                <a:lnTo>
                  <a:pt x="3322" y="1846"/>
                </a:lnTo>
                <a:cubicBezTo>
                  <a:pt x="3537" y="1679"/>
                  <a:pt x="3692" y="1417"/>
                  <a:pt x="3692" y="1096"/>
                </a:cubicBezTo>
                <a:lnTo>
                  <a:pt x="3692" y="727"/>
                </a:lnTo>
                <a:cubicBezTo>
                  <a:pt x="3692" y="322"/>
                  <a:pt x="3358" y="0"/>
                  <a:pt x="29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0" name="Gráfico 59">
            <a:extLst>
              <a:ext uri="{FF2B5EF4-FFF2-40B4-BE49-F238E27FC236}">
                <a16:creationId xmlns:a16="http://schemas.microsoft.com/office/drawing/2014/main" id="{81B41A5A-DA5B-1454-07F7-1D777B828DF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9941" y="4207097"/>
            <a:ext cx="468791" cy="468791"/>
          </a:xfrm>
          <a:prstGeom prst="rect">
            <a:avLst/>
          </a:prstGeom>
        </p:spPr>
      </p:pic>
      <p:pic>
        <p:nvPicPr>
          <p:cNvPr id="61" name="Gráfico 60">
            <a:extLst>
              <a:ext uri="{FF2B5EF4-FFF2-40B4-BE49-F238E27FC236}">
                <a16:creationId xmlns:a16="http://schemas.microsoft.com/office/drawing/2014/main" id="{29E9BABF-B32D-7A4E-CB38-5A6763E37FC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7387" y="4177216"/>
            <a:ext cx="675629" cy="450420"/>
          </a:xfrm>
          <a:prstGeom prst="rect">
            <a:avLst/>
          </a:prstGeom>
        </p:spPr>
      </p:pic>
      <p:pic>
        <p:nvPicPr>
          <p:cNvPr id="62" name="Gráfico 61">
            <a:extLst>
              <a:ext uri="{FF2B5EF4-FFF2-40B4-BE49-F238E27FC236}">
                <a16:creationId xmlns:a16="http://schemas.microsoft.com/office/drawing/2014/main" id="{0B3D5774-F6B2-2545-7A8C-31154E6AF15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02810" y="4186703"/>
            <a:ext cx="414400" cy="509581"/>
          </a:xfrm>
          <a:prstGeom prst="rect">
            <a:avLst/>
          </a:prstGeom>
        </p:spPr>
      </p:pic>
      <p:pic>
        <p:nvPicPr>
          <p:cNvPr id="63" name="Imagen 62" descr="http://intranet.inegi.org.mx/Servicios/Difusion/Imagen_Institucional/img/2019/INEGI1_v.png">
            <a:extLst>
              <a:ext uri="{FF2B5EF4-FFF2-40B4-BE49-F238E27FC236}">
                <a16:creationId xmlns:a16="http://schemas.microsoft.com/office/drawing/2014/main" id="{B0C9E4D7-5418-2A70-2679-28C046B227ED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duotone>
              <a:srgbClr val="00A1E2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669" y="3335126"/>
            <a:ext cx="849252" cy="68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7 CuadroTexto">
            <a:extLst>
              <a:ext uri="{FF2B5EF4-FFF2-40B4-BE49-F238E27FC236}">
                <a16:creationId xmlns:a16="http://schemas.microsoft.com/office/drawing/2014/main" id="{EB4F57E9-32E3-E82C-1C11-135E0CE47440}"/>
              </a:ext>
            </a:extLst>
          </p:cNvPr>
          <p:cNvSpPr txBox="1"/>
          <p:nvPr/>
        </p:nvSpPr>
        <p:spPr>
          <a:xfrm>
            <a:off x="769733" y="204777"/>
            <a:ext cx="5601851" cy="49729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5764" tIns="32882" rIns="65764" bIns="32882">
            <a:spAutoFit/>
          </a:bodyPr>
          <a:lstStyle>
            <a:defPPr>
              <a:defRPr lang="es-MX"/>
            </a:defPPr>
            <a:lvl1pPr lvl="0">
              <a:defRPr sz="1900" b="1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defRPr>
            </a:lvl1pPr>
          </a:lstStyle>
          <a:p>
            <a:r>
              <a:rPr lang="es-MX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 Institucional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36E0C0E-949A-5054-3ADF-2E90542DE68F}"/>
              </a:ext>
            </a:extLst>
          </p:cNvPr>
          <p:cNvSpPr/>
          <p:nvPr/>
        </p:nvSpPr>
        <p:spPr>
          <a:xfrm>
            <a:off x="856332" y="749833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2242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22454-EBF9-65D8-22E4-8CEF570AA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0747B0B4-D46F-3D3A-70E1-57B091C83993}"/>
              </a:ext>
            </a:extLst>
          </p:cNvPr>
          <p:cNvSpPr txBox="1">
            <a:spLocks/>
          </p:cNvSpPr>
          <p:nvPr/>
        </p:nvSpPr>
        <p:spPr>
          <a:xfrm>
            <a:off x="943959" y="405107"/>
            <a:ext cx="5591249" cy="454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solidFill>
                  <a:srgbClr val="0030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Enlaces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>
                <a:solidFill>
                  <a:srgbClr val="0030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INEGI</a:t>
            </a:r>
            <a:br>
              <a:rPr lang="es-MX" sz="2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C442DFD-AE45-F58C-12E0-A6E189FE3A1B}"/>
              </a:ext>
            </a:extLst>
          </p:cNvPr>
          <p:cNvSpPr/>
          <p:nvPr/>
        </p:nvSpPr>
        <p:spPr>
          <a:xfrm>
            <a:off x="943959" y="1193153"/>
            <a:ext cx="10028841" cy="1525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Coordinación Estatal Puebla - INEGI</a:t>
            </a:r>
          </a:p>
          <a:p>
            <a:pPr>
              <a:lnSpc>
                <a:spcPct val="115000"/>
              </a:lnSpc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Subdirección Estatal de Estadística Sociodemográfica</a:t>
            </a:r>
          </a:p>
          <a:p>
            <a:pPr>
              <a:lnSpc>
                <a:spcPct val="115000"/>
              </a:lnSpc>
            </a:pP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Departamento de Integración, Análisis y Operativos Especiales</a:t>
            </a:r>
          </a:p>
          <a:p>
            <a:pPr>
              <a:lnSpc>
                <a:spcPct val="115000"/>
              </a:lnSpc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Calle 35 Norte 3626 Col. Ex-Rancho Colorado</a:t>
            </a:r>
          </a:p>
          <a:p>
            <a:pPr>
              <a:lnSpc>
                <a:spcPct val="115000"/>
              </a:lnSpc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TEL. (222) 223 5605, Ext. 324452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FEAC1D1-6524-E9B0-48CE-92A63F012AAF}"/>
              </a:ext>
            </a:extLst>
          </p:cNvPr>
          <p:cNvSpPr/>
          <p:nvPr/>
        </p:nvSpPr>
        <p:spPr>
          <a:xfrm>
            <a:off x="1054186" y="1012832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29E9CCAC-98AD-6BFF-14E0-2D1BB8B32F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463070"/>
              </p:ext>
            </p:extLst>
          </p:nvPr>
        </p:nvGraphicFramePr>
        <p:xfrm>
          <a:off x="1054186" y="2912890"/>
          <a:ext cx="10147947" cy="378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2853">
                  <a:extLst>
                    <a:ext uri="{9D8B030D-6E8A-4147-A177-3AD203B41FA5}">
                      <a16:colId xmlns:a16="http://schemas.microsoft.com/office/drawing/2014/main" val="2361076311"/>
                    </a:ext>
                  </a:extLst>
                </a:gridCol>
                <a:gridCol w="3465094">
                  <a:extLst>
                    <a:ext uri="{9D8B030D-6E8A-4147-A177-3AD203B41FA5}">
                      <a16:colId xmlns:a16="http://schemas.microsoft.com/office/drawing/2014/main" val="1951279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600" dirty="0"/>
                        <a:t>RESPONSABLE</a:t>
                      </a:r>
                    </a:p>
                  </a:txBody>
                  <a:tcPr>
                    <a:solidFill>
                      <a:srgbClr val="00BFB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/>
                        <a:t>CORREO</a:t>
                      </a:r>
                    </a:p>
                  </a:txBody>
                  <a:tcPr>
                    <a:solidFill>
                      <a:srgbClr val="00B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135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Erika Nallely López Valdivia</a:t>
                      </a:r>
                    </a:p>
                    <a:p>
                      <a:r>
                        <a:rPr lang="es-MX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Subdirectora Estatal de Estadísticas Sociodemográficas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nallely.lopez@inegi.org.mx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783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Julio César Hernández Portillo</a:t>
                      </a:r>
                    </a:p>
                    <a:p>
                      <a:r>
                        <a:rPr lang="es-MX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Jefe de Departamento de Integración, Análisis y Operativos Especiales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cesar.hernandez@inegi.org.mx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512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José Esteban Pérez Romero</a:t>
                      </a:r>
                    </a:p>
                    <a:p>
                      <a:r>
                        <a:rPr lang="es-MX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Enlace de Coordinación de Proyecto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esteban.perez@inegi.org.mx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140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María Guadalupe Velázquez Ramos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Enlace de Coordinación de proyecto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guadalupe.velazquez@inegi.org.mx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613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Héctor Hugo Martínez Méndez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Enlace de Coordinación de proyecto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hugo.mendez@inegi.org.mx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99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Asela Hernández Jiménez</a:t>
                      </a:r>
                    </a:p>
                    <a:p>
                      <a:r>
                        <a:rPr lang="es-MX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Analista de Información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asela.hernandez@inegi.org.mx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342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Jorge </a:t>
                      </a:r>
                      <a:r>
                        <a:rPr lang="es-MX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Schiavon</a:t>
                      </a:r>
                      <a:r>
                        <a:rPr lang="es-MX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Camacho</a:t>
                      </a:r>
                    </a:p>
                    <a:p>
                      <a:r>
                        <a:rPr lang="es-MX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Enlace de Coordinación de proyecto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jorge.schiavon@inegi.org.mx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268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489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7AD5-AF60-2271-8331-2E5F2625A18F}"/>
              </a:ext>
            </a:extLst>
          </p:cNvPr>
          <p:cNvSpPr txBox="1">
            <a:spLocks/>
          </p:cNvSpPr>
          <p:nvPr/>
        </p:nvSpPr>
        <p:spPr>
          <a:xfrm>
            <a:off x="3255751" y="2003287"/>
            <a:ext cx="4757182" cy="92333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6000" dirty="0">
                <a:solidFill>
                  <a:srgbClr val="00D6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¡GRACIAS!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464FEE0-DBF5-1CEE-DE6A-EAE00A7EA374}"/>
              </a:ext>
            </a:extLst>
          </p:cNvPr>
          <p:cNvGrpSpPr/>
          <p:nvPr/>
        </p:nvGrpSpPr>
        <p:grpSpPr>
          <a:xfrm>
            <a:off x="1893676" y="4361686"/>
            <a:ext cx="4757181" cy="1286276"/>
            <a:chOff x="2869861" y="4525661"/>
            <a:chExt cx="4671758" cy="126317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68D6BDC-DC2E-32BE-103D-1FD69A1F6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69861" y="4525661"/>
              <a:ext cx="903981" cy="1263179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8C4BA4D8-F902-52FD-6BA6-26C02CBF3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2106" y="4638134"/>
              <a:ext cx="3539513" cy="11507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4949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7CED08F2-8D5C-A3C4-6266-E3EAB02868C8}"/>
              </a:ext>
            </a:extLst>
          </p:cNvPr>
          <p:cNvSpPr/>
          <p:nvPr/>
        </p:nvSpPr>
        <p:spPr>
          <a:xfrm>
            <a:off x="0" y="3569513"/>
            <a:ext cx="12192000" cy="2194199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rgbClr val="1BA3E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58BD06D-C88C-D1AB-A398-22EAEC1360B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8351" y="2045852"/>
            <a:ext cx="2383581" cy="2398870"/>
          </a:xfrm>
          <a:prstGeom prst="rect">
            <a:avLst/>
          </a:prstGeom>
          <a:effectLst>
            <a:outerShdw blurRad="482600" dist="50800" algn="ctr" rotWithShape="0">
              <a:srgbClr val="28A4DF">
                <a:alpha val="0"/>
              </a:srgbClr>
            </a:outerShdw>
          </a:effectLst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23A36C69-B763-621A-DA3F-3D421DCDF984}"/>
              </a:ext>
            </a:extLst>
          </p:cNvPr>
          <p:cNvSpPr txBox="1">
            <a:spLocks/>
          </p:cNvSpPr>
          <p:nvPr/>
        </p:nvSpPr>
        <p:spPr>
          <a:xfrm>
            <a:off x="372009" y="682471"/>
            <a:ext cx="11025138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altLang="ko-K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Subsistemas Nacionales de Información</a:t>
            </a:r>
            <a:endParaRPr lang="es-MX" altLang="ko-KR" b="1" dirty="0">
              <a:solidFill>
                <a:srgbClr val="03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B77E79D2-66F8-5B28-FD80-945DB81FA78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260014" y="2054142"/>
            <a:ext cx="2383581" cy="2398870"/>
          </a:xfrm>
          <a:prstGeom prst="rect">
            <a:avLst/>
          </a:prstGeom>
          <a:effectLst>
            <a:outerShdw blurRad="482600" dist="50800" algn="ctr" rotWithShape="0">
              <a:srgbClr val="28A4DF">
                <a:alpha val="0"/>
              </a:srgbClr>
            </a:outerShdw>
          </a:effectLst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53A2C17D-99BD-A9FB-AC02-1A8A0CD1326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1210" y="2059550"/>
            <a:ext cx="2394570" cy="2398870"/>
          </a:xfrm>
          <a:prstGeom prst="rect">
            <a:avLst/>
          </a:prstGeom>
          <a:effectLst>
            <a:outerShdw blurRad="1270000" dist="50800" dir="5400000" sx="200000" sy="200000" algn="ctr" rotWithShape="0">
              <a:srgbClr val="1277C6">
                <a:alpha val="0"/>
              </a:srgbClr>
            </a:outerShdw>
          </a:effec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059E68BD-4608-61EC-986F-3E0332F0C5B5}"/>
              </a:ext>
            </a:extLst>
          </p:cNvPr>
          <p:cNvSpPr/>
          <p:nvPr/>
        </p:nvSpPr>
        <p:spPr>
          <a:xfrm>
            <a:off x="999096" y="3722186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Demográfica y Social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3990209-6DD4-4348-DDA3-92819D93C67C}"/>
              </a:ext>
            </a:extLst>
          </p:cNvPr>
          <p:cNvSpPr/>
          <p:nvPr/>
        </p:nvSpPr>
        <p:spPr>
          <a:xfrm>
            <a:off x="6243723" y="3273344"/>
            <a:ext cx="23998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Geográfica, Medio Ambiente, Ordenamiento Territorial y Urbano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FD586FA-F91D-CA14-CE4C-A7C6ED7D4E8A}"/>
              </a:ext>
            </a:extLst>
          </p:cNvPr>
          <p:cNvSpPr/>
          <p:nvPr/>
        </p:nvSpPr>
        <p:spPr>
          <a:xfrm>
            <a:off x="8814488" y="3287498"/>
            <a:ext cx="23998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Gobierno, Seguridad Pública e Impartición de Justicia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F2092D97-6440-F741-3074-BD52AEDD9DA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7829" y="2045852"/>
            <a:ext cx="2394570" cy="2398870"/>
          </a:xfrm>
          <a:prstGeom prst="rect">
            <a:avLst/>
          </a:prstGeom>
          <a:effectLst>
            <a:outerShdw blurRad="1270000" dist="50800" dir="5400000" sx="200000" sy="200000" algn="ctr" rotWithShape="0">
              <a:srgbClr val="1277C6">
                <a:alpha val="0"/>
              </a:srgbClr>
            </a:outerShdw>
          </a:effectLst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F914B564-DB53-7624-DD6A-DC3B7BF84BC6}"/>
              </a:ext>
            </a:extLst>
          </p:cNvPr>
          <p:cNvSpPr/>
          <p:nvPr/>
        </p:nvSpPr>
        <p:spPr>
          <a:xfrm>
            <a:off x="4132481" y="3730598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Económica</a:t>
            </a:r>
          </a:p>
        </p:txBody>
      </p:sp>
      <p:sp>
        <p:nvSpPr>
          <p:cNvPr id="18" name="Google Shape;12568;p83">
            <a:extLst>
              <a:ext uri="{FF2B5EF4-FFF2-40B4-BE49-F238E27FC236}">
                <a16:creationId xmlns:a16="http://schemas.microsoft.com/office/drawing/2014/main" id="{1CF27541-0B6F-E4CE-270A-9EC43CB44DE5}"/>
              </a:ext>
            </a:extLst>
          </p:cNvPr>
          <p:cNvSpPr/>
          <p:nvPr/>
        </p:nvSpPr>
        <p:spPr>
          <a:xfrm>
            <a:off x="1755855" y="2560141"/>
            <a:ext cx="955754" cy="693436"/>
          </a:xfrm>
          <a:custGeom>
            <a:avLst/>
            <a:gdLst/>
            <a:ahLst/>
            <a:cxnLst/>
            <a:rect l="l" t="t" r="r" b="b"/>
            <a:pathLst>
              <a:path w="11693" h="9716" extrusionOk="0">
                <a:moveTo>
                  <a:pt x="2906" y="346"/>
                </a:moveTo>
                <a:cubicBezTo>
                  <a:pt x="3120" y="346"/>
                  <a:pt x="3287" y="524"/>
                  <a:pt x="3287" y="727"/>
                </a:cubicBezTo>
                <a:lnTo>
                  <a:pt x="3287" y="1096"/>
                </a:lnTo>
                <a:cubicBezTo>
                  <a:pt x="3299" y="1429"/>
                  <a:pt x="3049" y="1679"/>
                  <a:pt x="2727" y="1679"/>
                </a:cubicBezTo>
                <a:cubicBezTo>
                  <a:pt x="2406" y="1679"/>
                  <a:pt x="2144" y="1429"/>
                  <a:pt x="2144" y="1096"/>
                </a:cubicBezTo>
                <a:lnTo>
                  <a:pt x="2144" y="727"/>
                </a:lnTo>
                <a:cubicBezTo>
                  <a:pt x="2144" y="500"/>
                  <a:pt x="2322" y="346"/>
                  <a:pt x="2525" y="346"/>
                </a:cubicBezTo>
                <a:close/>
                <a:moveTo>
                  <a:pt x="5894" y="346"/>
                </a:moveTo>
                <a:cubicBezTo>
                  <a:pt x="6120" y="346"/>
                  <a:pt x="6275" y="524"/>
                  <a:pt x="6275" y="727"/>
                </a:cubicBezTo>
                <a:lnTo>
                  <a:pt x="6275" y="1096"/>
                </a:lnTo>
                <a:cubicBezTo>
                  <a:pt x="6299" y="1429"/>
                  <a:pt x="6037" y="1679"/>
                  <a:pt x="5716" y="1679"/>
                </a:cubicBezTo>
                <a:cubicBezTo>
                  <a:pt x="5406" y="1679"/>
                  <a:pt x="5132" y="1429"/>
                  <a:pt x="5132" y="1096"/>
                </a:cubicBezTo>
                <a:lnTo>
                  <a:pt x="5132" y="727"/>
                </a:lnTo>
                <a:cubicBezTo>
                  <a:pt x="5132" y="500"/>
                  <a:pt x="5311" y="346"/>
                  <a:pt x="5525" y="346"/>
                </a:cubicBezTo>
                <a:close/>
                <a:moveTo>
                  <a:pt x="8895" y="346"/>
                </a:moveTo>
                <a:cubicBezTo>
                  <a:pt x="9121" y="346"/>
                  <a:pt x="9287" y="524"/>
                  <a:pt x="9287" y="727"/>
                </a:cubicBezTo>
                <a:lnTo>
                  <a:pt x="9287" y="1096"/>
                </a:lnTo>
                <a:cubicBezTo>
                  <a:pt x="9299" y="1429"/>
                  <a:pt x="9026" y="1679"/>
                  <a:pt x="8716" y="1679"/>
                </a:cubicBezTo>
                <a:cubicBezTo>
                  <a:pt x="8406" y="1679"/>
                  <a:pt x="8144" y="1429"/>
                  <a:pt x="8144" y="1096"/>
                </a:cubicBezTo>
                <a:lnTo>
                  <a:pt x="8144" y="727"/>
                </a:lnTo>
                <a:cubicBezTo>
                  <a:pt x="8144" y="500"/>
                  <a:pt x="8323" y="346"/>
                  <a:pt x="8525" y="346"/>
                </a:cubicBezTo>
                <a:close/>
                <a:moveTo>
                  <a:pt x="2930" y="2036"/>
                </a:moveTo>
                <a:lnTo>
                  <a:pt x="2930" y="2120"/>
                </a:lnTo>
                <a:cubicBezTo>
                  <a:pt x="2930" y="2179"/>
                  <a:pt x="2941" y="2263"/>
                  <a:pt x="2977" y="2310"/>
                </a:cubicBezTo>
                <a:lnTo>
                  <a:pt x="2739" y="2548"/>
                </a:lnTo>
                <a:lnTo>
                  <a:pt x="2703" y="2548"/>
                </a:lnTo>
                <a:lnTo>
                  <a:pt x="2465" y="2310"/>
                </a:lnTo>
                <a:cubicBezTo>
                  <a:pt x="2501" y="2251"/>
                  <a:pt x="2513" y="2191"/>
                  <a:pt x="2513" y="2120"/>
                </a:cubicBezTo>
                <a:lnTo>
                  <a:pt x="2513" y="2036"/>
                </a:lnTo>
                <a:close/>
                <a:moveTo>
                  <a:pt x="5918" y="2036"/>
                </a:moveTo>
                <a:lnTo>
                  <a:pt x="5918" y="2120"/>
                </a:lnTo>
                <a:cubicBezTo>
                  <a:pt x="5918" y="2179"/>
                  <a:pt x="5942" y="2263"/>
                  <a:pt x="5966" y="2310"/>
                </a:cubicBezTo>
                <a:lnTo>
                  <a:pt x="5728" y="2548"/>
                </a:lnTo>
                <a:lnTo>
                  <a:pt x="5704" y="2548"/>
                </a:lnTo>
                <a:lnTo>
                  <a:pt x="5466" y="2310"/>
                </a:lnTo>
                <a:cubicBezTo>
                  <a:pt x="5489" y="2251"/>
                  <a:pt x="5501" y="2191"/>
                  <a:pt x="5501" y="2120"/>
                </a:cubicBezTo>
                <a:lnTo>
                  <a:pt x="5501" y="2036"/>
                </a:lnTo>
                <a:close/>
                <a:moveTo>
                  <a:pt x="8930" y="2036"/>
                </a:moveTo>
                <a:lnTo>
                  <a:pt x="8930" y="2120"/>
                </a:lnTo>
                <a:cubicBezTo>
                  <a:pt x="8930" y="2179"/>
                  <a:pt x="8942" y="2263"/>
                  <a:pt x="8966" y="2310"/>
                </a:cubicBezTo>
                <a:lnTo>
                  <a:pt x="8728" y="2548"/>
                </a:lnTo>
                <a:lnTo>
                  <a:pt x="8704" y="2548"/>
                </a:lnTo>
                <a:lnTo>
                  <a:pt x="8466" y="2310"/>
                </a:lnTo>
                <a:cubicBezTo>
                  <a:pt x="8490" y="2251"/>
                  <a:pt x="8514" y="2191"/>
                  <a:pt x="8514" y="2120"/>
                </a:cubicBezTo>
                <a:lnTo>
                  <a:pt x="8514" y="2036"/>
                </a:lnTo>
                <a:close/>
                <a:moveTo>
                  <a:pt x="1394" y="3525"/>
                </a:moveTo>
                <a:cubicBezTo>
                  <a:pt x="1620" y="3525"/>
                  <a:pt x="1798" y="3703"/>
                  <a:pt x="1798" y="3918"/>
                </a:cubicBezTo>
                <a:lnTo>
                  <a:pt x="1798" y="4287"/>
                </a:lnTo>
                <a:cubicBezTo>
                  <a:pt x="1798" y="4596"/>
                  <a:pt x="1548" y="4870"/>
                  <a:pt x="1215" y="4870"/>
                </a:cubicBezTo>
                <a:cubicBezTo>
                  <a:pt x="905" y="4870"/>
                  <a:pt x="644" y="4608"/>
                  <a:pt x="644" y="4287"/>
                </a:cubicBezTo>
                <a:lnTo>
                  <a:pt x="644" y="3918"/>
                </a:lnTo>
                <a:cubicBezTo>
                  <a:pt x="644" y="3691"/>
                  <a:pt x="822" y="3525"/>
                  <a:pt x="1025" y="3525"/>
                </a:cubicBezTo>
                <a:close/>
                <a:moveTo>
                  <a:pt x="4406" y="3525"/>
                </a:moveTo>
                <a:cubicBezTo>
                  <a:pt x="4632" y="3525"/>
                  <a:pt x="4811" y="3703"/>
                  <a:pt x="4811" y="3918"/>
                </a:cubicBezTo>
                <a:lnTo>
                  <a:pt x="4811" y="4287"/>
                </a:lnTo>
                <a:cubicBezTo>
                  <a:pt x="4811" y="4596"/>
                  <a:pt x="4549" y="4870"/>
                  <a:pt x="4227" y="4870"/>
                </a:cubicBezTo>
                <a:cubicBezTo>
                  <a:pt x="3918" y="4870"/>
                  <a:pt x="3644" y="4608"/>
                  <a:pt x="3644" y="4287"/>
                </a:cubicBezTo>
                <a:lnTo>
                  <a:pt x="3644" y="3918"/>
                </a:lnTo>
                <a:cubicBezTo>
                  <a:pt x="3644" y="3691"/>
                  <a:pt x="3823" y="3525"/>
                  <a:pt x="4037" y="3525"/>
                </a:cubicBezTo>
                <a:close/>
                <a:moveTo>
                  <a:pt x="7394" y="3525"/>
                </a:moveTo>
                <a:cubicBezTo>
                  <a:pt x="7621" y="3525"/>
                  <a:pt x="7799" y="3703"/>
                  <a:pt x="7799" y="3918"/>
                </a:cubicBezTo>
                <a:lnTo>
                  <a:pt x="7799" y="4287"/>
                </a:lnTo>
                <a:cubicBezTo>
                  <a:pt x="7799" y="4596"/>
                  <a:pt x="7537" y="4870"/>
                  <a:pt x="7216" y="4870"/>
                </a:cubicBezTo>
                <a:cubicBezTo>
                  <a:pt x="6906" y="4870"/>
                  <a:pt x="6632" y="4608"/>
                  <a:pt x="6632" y="4287"/>
                </a:cubicBezTo>
                <a:lnTo>
                  <a:pt x="6632" y="3918"/>
                </a:lnTo>
                <a:cubicBezTo>
                  <a:pt x="6632" y="3691"/>
                  <a:pt x="6811" y="3525"/>
                  <a:pt x="7025" y="3525"/>
                </a:cubicBezTo>
                <a:close/>
                <a:moveTo>
                  <a:pt x="10407" y="3525"/>
                </a:moveTo>
                <a:cubicBezTo>
                  <a:pt x="10621" y="3525"/>
                  <a:pt x="10788" y="3703"/>
                  <a:pt x="10788" y="3918"/>
                </a:cubicBezTo>
                <a:lnTo>
                  <a:pt x="10788" y="4287"/>
                </a:lnTo>
                <a:cubicBezTo>
                  <a:pt x="10800" y="4608"/>
                  <a:pt x="10538" y="4870"/>
                  <a:pt x="10216" y="4870"/>
                </a:cubicBezTo>
                <a:cubicBezTo>
                  <a:pt x="9907" y="4870"/>
                  <a:pt x="9645" y="4608"/>
                  <a:pt x="9645" y="4287"/>
                </a:cubicBezTo>
                <a:lnTo>
                  <a:pt x="9645" y="3918"/>
                </a:lnTo>
                <a:cubicBezTo>
                  <a:pt x="9645" y="3691"/>
                  <a:pt x="9823" y="3525"/>
                  <a:pt x="10026" y="3525"/>
                </a:cubicBezTo>
                <a:close/>
                <a:moveTo>
                  <a:pt x="1429" y="5215"/>
                </a:moveTo>
                <a:lnTo>
                  <a:pt x="1429" y="5311"/>
                </a:lnTo>
                <a:cubicBezTo>
                  <a:pt x="1429" y="5370"/>
                  <a:pt x="1441" y="5442"/>
                  <a:pt x="1477" y="5489"/>
                </a:cubicBezTo>
                <a:lnTo>
                  <a:pt x="1239" y="5727"/>
                </a:lnTo>
                <a:lnTo>
                  <a:pt x="1203" y="5727"/>
                </a:lnTo>
                <a:lnTo>
                  <a:pt x="965" y="5489"/>
                </a:lnTo>
                <a:cubicBezTo>
                  <a:pt x="989" y="5430"/>
                  <a:pt x="1013" y="5370"/>
                  <a:pt x="1013" y="5311"/>
                </a:cubicBezTo>
                <a:lnTo>
                  <a:pt x="1013" y="5215"/>
                </a:lnTo>
                <a:close/>
                <a:moveTo>
                  <a:pt x="4430" y="5215"/>
                </a:moveTo>
                <a:lnTo>
                  <a:pt x="4430" y="5311"/>
                </a:lnTo>
                <a:cubicBezTo>
                  <a:pt x="4430" y="5370"/>
                  <a:pt x="4454" y="5442"/>
                  <a:pt x="4477" y="5489"/>
                </a:cubicBezTo>
                <a:lnTo>
                  <a:pt x="4239" y="5727"/>
                </a:lnTo>
                <a:lnTo>
                  <a:pt x="4215" y="5727"/>
                </a:lnTo>
                <a:lnTo>
                  <a:pt x="3977" y="5489"/>
                </a:lnTo>
                <a:cubicBezTo>
                  <a:pt x="4001" y="5430"/>
                  <a:pt x="4013" y="5370"/>
                  <a:pt x="4013" y="5311"/>
                </a:cubicBezTo>
                <a:lnTo>
                  <a:pt x="4013" y="5215"/>
                </a:lnTo>
                <a:close/>
                <a:moveTo>
                  <a:pt x="7418" y="5215"/>
                </a:moveTo>
                <a:lnTo>
                  <a:pt x="7418" y="5311"/>
                </a:lnTo>
                <a:cubicBezTo>
                  <a:pt x="7418" y="5370"/>
                  <a:pt x="7442" y="5442"/>
                  <a:pt x="7466" y="5489"/>
                </a:cubicBezTo>
                <a:lnTo>
                  <a:pt x="7228" y="5727"/>
                </a:lnTo>
                <a:lnTo>
                  <a:pt x="7204" y="5727"/>
                </a:lnTo>
                <a:lnTo>
                  <a:pt x="6966" y="5489"/>
                </a:lnTo>
                <a:cubicBezTo>
                  <a:pt x="6990" y="5430"/>
                  <a:pt x="7001" y="5370"/>
                  <a:pt x="7001" y="5311"/>
                </a:cubicBezTo>
                <a:lnTo>
                  <a:pt x="7001" y="5215"/>
                </a:lnTo>
                <a:close/>
                <a:moveTo>
                  <a:pt x="10419" y="5215"/>
                </a:moveTo>
                <a:lnTo>
                  <a:pt x="10419" y="5311"/>
                </a:lnTo>
                <a:cubicBezTo>
                  <a:pt x="10419" y="5370"/>
                  <a:pt x="10430" y="5442"/>
                  <a:pt x="10454" y="5489"/>
                </a:cubicBezTo>
                <a:lnTo>
                  <a:pt x="10216" y="5727"/>
                </a:lnTo>
                <a:lnTo>
                  <a:pt x="10192" y="5727"/>
                </a:lnTo>
                <a:lnTo>
                  <a:pt x="9954" y="5489"/>
                </a:lnTo>
                <a:cubicBezTo>
                  <a:pt x="9978" y="5430"/>
                  <a:pt x="10002" y="5370"/>
                  <a:pt x="10002" y="5311"/>
                </a:cubicBezTo>
                <a:lnTo>
                  <a:pt x="10002" y="5215"/>
                </a:lnTo>
                <a:close/>
                <a:moveTo>
                  <a:pt x="2584" y="0"/>
                </a:moveTo>
                <a:cubicBezTo>
                  <a:pt x="2191" y="0"/>
                  <a:pt x="1858" y="322"/>
                  <a:pt x="1858" y="727"/>
                </a:cubicBezTo>
                <a:lnTo>
                  <a:pt x="1858" y="1096"/>
                </a:lnTo>
                <a:cubicBezTo>
                  <a:pt x="1858" y="1393"/>
                  <a:pt x="2013" y="1667"/>
                  <a:pt x="2227" y="1846"/>
                </a:cubicBezTo>
                <a:lnTo>
                  <a:pt x="2227" y="2108"/>
                </a:lnTo>
                <a:cubicBezTo>
                  <a:pt x="2227" y="2108"/>
                  <a:pt x="2227" y="2132"/>
                  <a:pt x="2215" y="2132"/>
                </a:cubicBezTo>
                <a:lnTo>
                  <a:pt x="1787" y="2346"/>
                </a:lnTo>
                <a:cubicBezTo>
                  <a:pt x="1608" y="2441"/>
                  <a:pt x="1489" y="2632"/>
                  <a:pt x="1489" y="2846"/>
                </a:cubicBezTo>
                <a:lnTo>
                  <a:pt x="1489" y="3179"/>
                </a:lnTo>
                <a:lnTo>
                  <a:pt x="1096" y="3179"/>
                </a:lnTo>
                <a:cubicBezTo>
                  <a:pt x="703" y="3179"/>
                  <a:pt x="370" y="3513"/>
                  <a:pt x="370" y="3918"/>
                </a:cubicBezTo>
                <a:lnTo>
                  <a:pt x="370" y="4287"/>
                </a:lnTo>
                <a:cubicBezTo>
                  <a:pt x="370" y="4584"/>
                  <a:pt x="524" y="4846"/>
                  <a:pt x="739" y="5025"/>
                </a:cubicBezTo>
                <a:lnTo>
                  <a:pt x="739" y="5299"/>
                </a:lnTo>
                <a:cubicBezTo>
                  <a:pt x="739" y="5299"/>
                  <a:pt x="739" y="5311"/>
                  <a:pt x="727" y="5311"/>
                </a:cubicBezTo>
                <a:lnTo>
                  <a:pt x="298" y="5537"/>
                </a:lnTo>
                <a:cubicBezTo>
                  <a:pt x="120" y="5620"/>
                  <a:pt x="1" y="5823"/>
                  <a:pt x="1" y="6025"/>
                </a:cubicBezTo>
                <a:lnTo>
                  <a:pt x="1" y="7870"/>
                </a:lnTo>
                <a:cubicBezTo>
                  <a:pt x="1" y="8025"/>
                  <a:pt x="48" y="8156"/>
                  <a:pt x="120" y="8275"/>
                </a:cubicBezTo>
                <a:lnTo>
                  <a:pt x="298" y="8561"/>
                </a:lnTo>
                <a:cubicBezTo>
                  <a:pt x="346" y="8621"/>
                  <a:pt x="358" y="8692"/>
                  <a:pt x="358" y="8775"/>
                </a:cubicBezTo>
                <a:lnTo>
                  <a:pt x="358" y="9549"/>
                </a:lnTo>
                <a:cubicBezTo>
                  <a:pt x="358" y="9644"/>
                  <a:pt x="429" y="9716"/>
                  <a:pt x="524" y="9716"/>
                </a:cubicBezTo>
                <a:cubicBezTo>
                  <a:pt x="608" y="9716"/>
                  <a:pt x="679" y="9644"/>
                  <a:pt x="679" y="9549"/>
                </a:cubicBezTo>
                <a:lnTo>
                  <a:pt x="679" y="8775"/>
                </a:lnTo>
                <a:cubicBezTo>
                  <a:pt x="679" y="8632"/>
                  <a:pt x="644" y="8501"/>
                  <a:pt x="560" y="8371"/>
                </a:cubicBezTo>
                <a:lnTo>
                  <a:pt x="382" y="8097"/>
                </a:lnTo>
                <a:cubicBezTo>
                  <a:pt x="346" y="8037"/>
                  <a:pt x="322" y="7966"/>
                  <a:pt x="322" y="7870"/>
                </a:cubicBezTo>
                <a:lnTo>
                  <a:pt x="322" y="6025"/>
                </a:lnTo>
                <a:cubicBezTo>
                  <a:pt x="322" y="5954"/>
                  <a:pt x="370" y="5882"/>
                  <a:pt x="441" y="5846"/>
                </a:cubicBezTo>
                <a:lnTo>
                  <a:pt x="763" y="5692"/>
                </a:lnTo>
                <a:lnTo>
                  <a:pt x="1036" y="5977"/>
                </a:lnTo>
                <a:cubicBezTo>
                  <a:pt x="1120" y="6049"/>
                  <a:pt x="1203" y="6085"/>
                  <a:pt x="1298" y="6085"/>
                </a:cubicBezTo>
                <a:cubicBezTo>
                  <a:pt x="1382" y="6085"/>
                  <a:pt x="1477" y="6049"/>
                  <a:pt x="1548" y="5977"/>
                </a:cubicBezTo>
                <a:lnTo>
                  <a:pt x="1834" y="5692"/>
                </a:lnTo>
                <a:lnTo>
                  <a:pt x="2144" y="5846"/>
                </a:lnTo>
                <a:cubicBezTo>
                  <a:pt x="2215" y="5882"/>
                  <a:pt x="2263" y="5954"/>
                  <a:pt x="2263" y="6025"/>
                </a:cubicBezTo>
                <a:lnTo>
                  <a:pt x="2263" y="7870"/>
                </a:lnTo>
                <a:cubicBezTo>
                  <a:pt x="2263" y="7942"/>
                  <a:pt x="2227" y="8025"/>
                  <a:pt x="2203" y="8097"/>
                </a:cubicBezTo>
                <a:lnTo>
                  <a:pt x="2025" y="8371"/>
                </a:lnTo>
                <a:cubicBezTo>
                  <a:pt x="1953" y="8490"/>
                  <a:pt x="1906" y="8644"/>
                  <a:pt x="1906" y="8775"/>
                </a:cubicBezTo>
                <a:lnTo>
                  <a:pt x="1906" y="9549"/>
                </a:lnTo>
                <a:cubicBezTo>
                  <a:pt x="1906" y="9644"/>
                  <a:pt x="1977" y="9716"/>
                  <a:pt x="2072" y="9716"/>
                </a:cubicBezTo>
                <a:cubicBezTo>
                  <a:pt x="2156" y="9716"/>
                  <a:pt x="2227" y="9644"/>
                  <a:pt x="2227" y="9549"/>
                </a:cubicBezTo>
                <a:lnTo>
                  <a:pt x="2227" y="8775"/>
                </a:lnTo>
                <a:cubicBezTo>
                  <a:pt x="2227" y="8704"/>
                  <a:pt x="2263" y="8632"/>
                  <a:pt x="2287" y="8561"/>
                </a:cubicBezTo>
                <a:lnTo>
                  <a:pt x="2465" y="8275"/>
                </a:lnTo>
                <a:cubicBezTo>
                  <a:pt x="2549" y="8156"/>
                  <a:pt x="2584" y="8001"/>
                  <a:pt x="2584" y="7870"/>
                </a:cubicBezTo>
                <a:lnTo>
                  <a:pt x="2584" y="6025"/>
                </a:lnTo>
                <a:cubicBezTo>
                  <a:pt x="2584" y="5823"/>
                  <a:pt x="2465" y="5644"/>
                  <a:pt x="2287" y="5537"/>
                </a:cubicBezTo>
                <a:lnTo>
                  <a:pt x="1858" y="5311"/>
                </a:lnTo>
                <a:lnTo>
                  <a:pt x="1846" y="5299"/>
                </a:lnTo>
                <a:lnTo>
                  <a:pt x="1846" y="5025"/>
                </a:lnTo>
                <a:cubicBezTo>
                  <a:pt x="2072" y="4870"/>
                  <a:pt x="2215" y="4596"/>
                  <a:pt x="2215" y="4287"/>
                </a:cubicBezTo>
                <a:lnTo>
                  <a:pt x="2215" y="3918"/>
                </a:lnTo>
                <a:cubicBezTo>
                  <a:pt x="2215" y="3644"/>
                  <a:pt x="2072" y="3406"/>
                  <a:pt x="1846" y="3275"/>
                </a:cubicBezTo>
                <a:lnTo>
                  <a:pt x="1846" y="2822"/>
                </a:lnTo>
                <a:cubicBezTo>
                  <a:pt x="1846" y="2751"/>
                  <a:pt x="1894" y="2679"/>
                  <a:pt x="1965" y="2644"/>
                </a:cubicBezTo>
                <a:lnTo>
                  <a:pt x="2275" y="2501"/>
                </a:lnTo>
                <a:lnTo>
                  <a:pt x="2560" y="2786"/>
                </a:lnTo>
                <a:cubicBezTo>
                  <a:pt x="2632" y="2858"/>
                  <a:pt x="2727" y="2882"/>
                  <a:pt x="2810" y="2882"/>
                </a:cubicBezTo>
                <a:cubicBezTo>
                  <a:pt x="2906" y="2882"/>
                  <a:pt x="2989" y="2858"/>
                  <a:pt x="3061" y="2786"/>
                </a:cubicBezTo>
                <a:lnTo>
                  <a:pt x="3346" y="2501"/>
                </a:lnTo>
                <a:lnTo>
                  <a:pt x="3656" y="2644"/>
                </a:lnTo>
                <a:cubicBezTo>
                  <a:pt x="3739" y="2679"/>
                  <a:pt x="3775" y="2751"/>
                  <a:pt x="3775" y="2822"/>
                </a:cubicBezTo>
                <a:lnTo>
                  <a:pt x="3775" y="3275"/>
                </a:lnTo>
                <a:cubicBezTo>
                  <a:pt x="3561" y="3394"/>
                  <a:pt x="3406" y="3632"/>
                  <a:pt x="3406" y="3918"/>
                </a:cubicBezTo>
                <a:lnTo>
                  <a:pt x="3406" y="4287"/>
                </a:lnTo>
                <a:cubicBezTo>
                  <a:pt x="3406" y="4584"/>
                  <a:pt x="3561" y="4846"/>
                  <a:pt x="3775" y="5025"/>
                </a:cubicBezTo>
                <a:lnTo>
                  <a:pt x="3775" y="5299"/>
                </a:lnTo>
                <a:cubicBezTo>
                  <a:pt x="3775" y="5299"/>
                  <a:pt x="3775" y="5311"/>
                  <a:pt x="3763" y="5311"/>
                </a:cubicBezTo>
                <a:lnTo>
                  <a:pt x="3334" y="5537"/>
                </a:lnTo>
                <a:cubicBezTo>
                  <a:pt x="3156" y="5620"/>
                  <a:pt x="3037" y="5823"/>
                  <a:pt x="3037" y="6025"/>
                </a:cubicBezTo>
                <a:lnTo>
                  <a:pt x="3037" y="7870"/>
                </a:lnTo>
                <a:cubicBezTo>
                  <a:pt x="3037" y="8025"/>
                  <a:pt x="3084" y="8156"/>
                  <a:pt x="3156" y="8275"/>
                </a:cubicBezTo>
                <a:lnTo>
                  <a:pt x="3334" y="8561"/>
                </a:lnTo>
                <a:cubicBezTo>
                  <a:pt x="3382" y="8621"/>
                  <a:pt x="3394" y="8692"/>
                  <a:pt x="3394" y="8775"/>
                </a:cubicBezTo>
                <a:lnTo>
                  <a:pt x="3394" y="9549"/>
                </a:lnTo>
                <a:cubicBezTo>
                  <a:pt x="3394" y="9644"/>
                  <a:pt x="3465" y="9716"/>
                  <a:pt x="3561" y="9716"/>
                </a:cubicBezTo>
                <a:cubicBezTo>
                  <a:pt x="3644" y="9716"/>
                  <a:pt x="3715" y="9644"/>
                  <a:pt x="3715" y="9549"/>
                </a:cubicBezTo>
                <a:lnTo>
                  <a:pt x="3715" y="8775"/>
                </a:lnTo>
                <a:cubicBezTo>
                  <a:pt x="3715" y="8632"/>
                  <a:pt x="3680" y="8501"/>
                  <a:pt x="3596" y="8371"/>
                </a:cubicBezTo>
                <a:lnTo>
                  <a:pt x="3418" y="8097"/>
                </a:lnTo>
                <a:cubicBezTo>
                  <a:pt x="3382" y="8037"/>
                  <a:pt x="3358" y="7966"/>
                  <a:pt x="3358" y="7870"/>
                </a:cubicBezTo>
                <a:lnTo>
                  <a:pt x="3358" y="6025"/>
                </a:lnTo>
                <a:cubicBezTo>
                  <a:pt x="3358" y="5954"/>
                  <a:pt x="3406" y="5882"/>
                  <a:pt x="3477" y="5846"/>
                </a:cubicBezTo>
                <a:lnTo>
                  <a:pt x="3799" y="5692"/>
                </a:lnTo>
                <a:lnTo>
                  <a:pt x="4073" y="5977"/>
                </a:lnTo>
                <a:cubicBezTo>
                  <a:pt x="4156" y="6049"/>
                  <a:pt x="4239" y="6085"/>
                  <a:pt x="4334" y="6085"/>
                </a:cubicBezTo>
                <a:cubicBezTo>
                  <a:pt x="4418" y="6085"/>
                  <a:pt x="4513" y="6049"/>
                  <a:pt x="4585" y="5977"/>
                </a:cubicBezTo>
                <a:lnTo>
                  <a:pt x="4870" y="5692"/>
                </a:lnTo>
                <a:lnTo>
                  <a:pt x="5180" y="5846"/>
                </a:lnTo>
                <a:cubicBezTo>
                  <a:pt x="5251" y="5882"/>
                  <a:pt x="5299" y="5954"/>
                  <a:pt x="5299" y="6025"/>
                </a:cubicBezTo>
                <a:lnTo>
                  <a:pt x="5299" y="7870"/>
                </a:lnTo>
                <a:cubicBezTo>
                  <a:pt x="5299" y="7942"/>
                  <a:pt x="5263" y="8025"/>
                  <a:pt x="5239" y="8097"/>
                </a:cubicBezTo>
                <a:lnTo>
                  <a:pt x="5061" y="8371"/>
                </a:lnTo>
                <a:cubicBezTo>
                  <a:pt x="4989" y="8490"/>
                  <a:pt x="4942" y="8644"/>
                  <a:pt x="4942" y="8775"/>
                </a:cubicBezTo>
                <a:lnTo>
                  <a:pt x="4942" y="9549"/>
                </a:lnTo>
                <a:cubicBezTo>
                  <a:pt x="4942" y="9644"/>
                  <a:pt x="5013" y="9716"/>
                  <a:pt x="5108" y="9716"/>
                </a:cubicBezTo>
                <a:cubicBezTo>
                  <a:pt x="5192" y="9716"/>
                  <a:pt x="5263" y="9644"/>
                  <a:pt x="5263" y="9549"/>
                </a:cubicBezTo>
                <a:lnTo>
                  <a:pt x="5263" y="8775"/>
                </a:lnTo>
                <a:cubicBezTo>
                  <a:pt x="5263" y="8704"/>
                  <a:pt x="5299" y="8632"/>
                  <a:pt x="5323" y="8561"/>
                </a:cubicBezTo>
                <a:lnTo>
                  <a:pt x="5501" y="8275"/>
                </a:lnTo>
                <a:cubicBezTo>
                  <a:pt x="5585" y="8156"/>
                  <a:pt x="5620" y="8001"/>
                  <a:pt x="5620" y="7870"/>
                </a:cubicBezTo>
                <a:lnTo>
                  <a:pt x="5620" y="6025"/>
                </a:lnTo>
                <a:cubicBezTo>
                  <a:pt x="5620" y="5823"/>
                  <a:pt x="5501" y="5644"/>
                  <a:pt x="5323" y="5537"/>
                </a:cubicBezTo>
                <a:lnTo>
                  <a:pt x="4894" y="5311"/>
                </a:lnTo>
                <a:lnTo>
                  <a:pt x="4882" y="5299"/>
                </a:lnTo>
                <a:lnTo>
                  <a:pt x="4882" y="5025"/>
                </a:lnTo>
                <a:cubicBezTo>
                  <a:pt x="5108" y="4870"/>
                  <a:pt x="5251" y="4596"/>
                  <a:pt x="5251" y="4287"/>
                </a:cubicBezTo>
                <a:lnTo>
                  <a:pt x="5251" y="3918"/>
                </a:lnTo>
                <a:cubicBezTo>
                  <a:pt x="5251" y="3644"/>
                  <a:pt x="5108" y="3406"/>
                  <a:pt x="4882" y="3275"/>
                </a:cubicBezTo>
                <a:lnTo>
                  <a:pt x="4882" y="2822"/>
                </a:lnTo>
                <a:cubicBezTo>
                  <a:pt x="4882" y="2751"/>
                  <a:pt x="4930" y="2679"/>
                  <a:pt x="5001" y="2644"/>
                </a:cubicBezTo>
                <a:lnTo>
                  <a:pt x="5311" y="2501"/>
                </a:lnTo>
                <a:lnTo>
                  <a:pt x="5597" y="2786"/>
                </a:lnTo>
                <a:cubicBezTo>
                  <a:pt x="5668" y="2858"/>
                  <a:pt x="5763" y="2882"/>
                  <a:pt x="5847" y="2882"/>
                </a:cubicBezTo>
                <a:cubicBezTo>
                  <a:pt x="5942" y="2882"/>
                  <a:pt x="6025" y="2858"/>
                  <a:pt x="6097" y="2786"/>
                </a:cubicBezTo>
                <a:lnTo>
                  <a:pt x="6382" y="2501"/>
                </a:lnTo>
                <a:lnTo>
                  <a:pt x="6692" y="2644"/>
                </a:lnTo>
                <a:cubicBezTo>
                  <a:pt x="6775" y="2679"/>
                  <a:pt x="6811" y="2751"/>
                  <a:pt x="6811" y="2822"/>
                </a:cubicBezTo>
                <a:lnTo>
                  <a:pt x="6811" y="3275"/>
                </a:lnTo>
                <a:cubicBezTo>
                  <a:pt x="6597" y="3394"/>
                  <a:pt x="6442" y="3632"/>
                  <a:pt x="6442" y="3918"/>
                </a:cubicBezTo>
                <a:lnTo>
                  <a:pt x="6442" y="4287"/>
                </a:lnTo>
                <a:cubicBezTo>
                  <a:pt x="6442" y="4584"/>
                  <a:pt x="6597" y="4846"/>
                  <a:pt x="6811" y="5025"/>
                </a:cubicBezTo>
                <a:lnTo>
                  <a:pt x="6811" y="5299"/>
                </a:lnTo>
                <a:cubicBezTo>
                  <a:pt x="6811" y="5299"/>
                  <a:pt x="6811" y="5311"/>
                  <a:pt x="6799" y="5311"/>
                </a:cubicBezTo>
                <a:lnTo>
                  <a:pt x="6370" y="5537"/>
                </a:lnTo>
                <a:cubicBezTo>
                  <a:pt x="6192" y="5620"/>
                  <a:pt x="6073" y="5823"/>
                  <a:pt x="6073" y="6025"/>
                </a:cubicBezTo>
                <a:lnTo>
                  <a:pt x="6073" y="7870"/>
                </a:lnTo>
                <a:cubicBezTo>
                  <a:pt x="6073" y="8025"/>
                  <a:pt x="6120" y="8156"/>
                  <a:pt x="6192" y="8275"/>
                </a:cubicBezTo>
                <a:lnTo>
                  <a:pt x="6370" y="8561"/>
                </a:lnTo>
                <a:cubicBezTo>
                  <a:pt x="6418" y="8621"/>
                  <a:pt x="6430" y="8692"/>
                  <a:pt x="6430" y="8775"/>
                </a:cubicBezTo>
                <a:lnTo>
                  <a:pt x="6430" y="9549"/>
                </a:lnTo>
                <a:cubicBezTo>
                  <a:pt x="6430" y="9644"/>
                  <a:pt x="6501" y="9716"/>
                  <a:pt x="6597" y="9716"/>
                </a:cubicBezTo>
                <a:cubicBezTo>
                  <a:pt x="6680" y="9716"/>
                  <a:pt x="6751" y="9644"/>
                  <a:pt x="6751" y="9549"/>
                </a:cubicBezTo>
                <a:lnTo>
                  <a:pt x="6751" y="8775"/>
                </a:lnTo>
                <a:cubicBezTo>
                  <a:pt x="6751" y="8632"/>
                  <a:pt x="6716" y="8501"/>
                  <a:pt x="6632" y="8371"/>
                </a:cubicBezTo>
                <a:lnTo>
                  <a:pt x="6454" y="8097"/>
                </a:lnTo>
                <a:cubicBezTo>
                  <a:pt x="6418" y="8037"/>
                  <a:pt x="6394" y="7966"/>
                  <a:pt x="6394" y="7870"/>
                </a:cubicBezTo>
                <a:lnTo>
                  <a:pt x="6394" y="6025"/>
                </a:lnTo>
                <a:cubicBezTo>
                  <a:pt x="6394" y="5954"/>
                  <a:pt x="6442" y="5882"/>
                  <a:pt x="6513" y="5846"/>
                </a:cubicBezTo>
                <a:lnTo>
                  <a:pt x="6835" y="5692"/>
                </a:lnTo>
                <a:lnTo>
                  <a:pt x="7109" y="5977"/>
                </a:lnTo>
                <a:cubicBezTo>
                  <a:pt x="7192" y="6049"/>
                  <a:pt x="7275" y="6085"/>
                  <a:pt x="7371" y="6085"/>
                </a:cubicBezTo>
                <a:cubicBezTo>
                  <a:pt x="7454" y="6085"/>
                  <a:pt x="7549" y="6049"/>
                  <a:pt x="7621" y="5977"/>
                </a:cubicBezTo>
                <a:lnTo>
                  <a:pt x="7906" y="5692"/>
                </a:lnTo>
                <a:lnTo>
                  <a:pt x="8216" y="5846"/>
                </a:lnTo>
                <a:cubicBezTo>
                  <a:pt x="8287" y="5882"/>
                  <a:pt x="8335" y="5954"/>
                  <a:pt x="8335" y="6025"/>
                </a:cubicBezTo>
                <a:lnTo>
                  <a:pt x="8335" y="7870"/>
                </a:lnTo>
                <a:cubicBezTo>
                  <a:pt x="8335" y="7942"/>
                  <a:pt x="8299" y="8025"/>
                  <a:pt x="8275" y="8097"/>
                </a:cubicBezTo>
                <a:lnTo>
                  <a:pt x="8097" y="8371"/>
                </a:lnTo>
                <a:cubicBezTo>
                  <a:pt x="8025" y="8490"/>
                  <a:pt x="7978" y="8644"/>
                  <a:pt x="7978" y="8775"/>
                </a:cubicBezTo>
                <a:lnTo>
                  <a:pt x="7978" y="9549"/>
                </a:lnTo>
                <a:cubicBezTo>
                  <a:pt x="7978" y="9644"/>
                  <a:pt x="8049" y="9716"/>
                  <a:pt x="8144" y="9716"/>
                </a:cubicBezTo>
                <a:cubicBezTo>
                  <a:pt x="8228" y="9716"/>
                  <a:pt x="8299" y="9644"/>
                  <a:pt x="8299" y="9549"/>
                </a:cubicBezTo>
                <a:lnTo>
                  <a:pt x="8299" y="8775"/>
                </a:lnTo>
                <a:cubicBezTo>
                  <a:pt x="8299" y="8704"/>
                  <a:pt x="8335" y="8632"/>
                  <a:pt x="8359" y="8561"/>
                </a:cubicBezTo>
                <a:lnTo>
                  <a:pt x="8537" y="8275"/>
                </a:lnTo>
                <a:cubicBezTo>
                  <a:pt x="8621" y="8156"/>
                  <a:pt x="8656" y="8001"/>
                  <a:pt x="8656" y="7870"/>
                </a:cubicBezTo>
                <a:lnTo>
                  <a:pt x="8656" y="6025"/>
                </a:lnTo>
                <a:cubicBezTo>
                  <a:pt x="8656" y="5823"/>
                  <a:pt x="8537" y="5644"/>
                  <a:pt x="8359" y="5537"/>
                </a:cubicBezTo>
                <a:lnTo>
                  <a:pt x="7930" y="5311"/>
                </a:lnTo>
                <a:lnTo>
                  <a:pt x="7918" y="5299"/>
                </a:lnTo>
                <a:lnTo>
                  <a:pt x="7918" y="5025"/>
                </a:lnTo>
                <a:cubicBezTo>
                  <a:pt x="8144" y="4870"/>
                  <a:pt x="8287" y="4596"/>
                  <a:pt x="8287" y="4287"/>
                </a:cubicBezTo>
                <a:lnTo>
                  <a:pt x="8287" y="3918"/>
                </a:lnTo>
                <a:cubicBezTo>
                  <a:pt x="8287" y="3644"/>
                  <a:pt x="8144" y="3406"/>
                  <a:pt x="7918" y="3275"/>
                </a:cubicBezTo>
                <a:lnTo>
                  <a:pt x="7918" y="2822"/>
                </a:lnTo>
                <a:cubicBezTo>
                  <a:pt x="7918" y="2751"/>
                  <a:pt x="7966" y="2679"/>
                  <a:pt x="8037" y="2644"/>
                </a:cubicBezTo>
                <a:lnTo>
                  <a:pt x="8347" y="2501"/>
                </a:lnTo>
                <a:lnTo>
                  <a:pt x="8633" y="2786"/>
                </a:lnTo>
                <a:cubicBezTo>
                  <a:pt x="8704" y="2858"/>
                  <a:pt x="8799" y="2882"/>
                  <a:pt x="8883" y="2882"/>
                </a:cubicBezTo>
                <a:cubicBezTo>
                  <a:pt x="8978" y="2882"/>
                  <a:pt x="9061" y="2858"/>
                  <a:pt x="9133" y="2786"/>
                </a:cubicBezTo>
                <a:lnTo>
                  <a:pt x="9418" y="2501"/>
                </a:lnTo>
                <a:lnTo>
                  <a:pt x="9728" y="2644"/>
                </a:lnTo>
                <a:cubicBezTo>
                  <a:pt x="9811" y="2679"/>
                  <a:pt x="9847" y="2751"/>
                  <a:pt x="9847" y="2822"/>
                </a:cubicBezTo>
                <a:lnTo>
                  <a:pt x="9847" y="3275"/>
                </a:lnTo>
                <a:cubicBezTo>
                  <a:pt x="9633" y="3394"/>
                  <a:pt x="9478" y="3632"/>
                  <a:pt x="9478" y="3918"/>
                </a:cubicBezTo>
                <a:lnTo>
                  <a:pt x="9478" y="4287"/>
                </a:lnTo>
                <a:cubicBezTo>
                  <a:pt x="9478" y="4584"/>
                  <a:pt x="9633" y="4846"/>
                  <a:pt x="9847" y="5025"/>
                </a:cubicBezTo>
                <a:lnTo>
                  <a:pt x="9847" y="5299"/>
                </a:lnTo>
                <a:cubicBezTo>
                  <a:pt x="9847" y="5299"/>
                  <a:pt x="9847" y="5311"/>
                  <a:pt x="9835" y="5311"/>
                </a:cubicBezTo>
                <a:lnTo>
                  <a:pt x="9407" y="5537"/>
                </a:lnTo>
                <a:cubicBezTo>
                  <a:pt x="9228" y="5620"/>
                  <a:pt x="9109" y="5823"/>
                  <a:pt x="9109" y="6025"/>
                </a:cubicBezTo>
                <a:lnTo>
                  <a:pt x="9109" y="7870"/>
                </a:lnTo>
                <a:cubicBezTo>
                  <a:pt x="9109" y="8025"/>
                  <a:pt x="9157" y="8156"/>
                  <a:pt x="9228" y="8275"/>
                </a:cubicBezTo>
                <a:lnTo>
                  <a:pt x="9407" y="8561"/>
                </a:lnTo>
                <a:cubicBezTo>
                  <a:pt x="9454" y="8621"/>
                  <a:pt x="9466" y="8692"/>
                  <a:pt x="9466" y="8775"/>
                </a:cubicBezTo>
                <a:lnTo>
                  <a:pt x="9466" y="9549"/>
                </a:lnTo>
                <a:cubicBezTo>
                  <a:pt x="9466" y="9644"/>
                  <a:pt x="9538" y="9716"/>
                  <a:pt x="9633" y="9716"/>
                </a:cubicBezTo>
                <a:cubicBezTo>
                  <a:pt x="9716" y="9716"/>
                  <a:pt x="9788" y="9644"/>
                  <a:pt x="9788" y="9549"/>
                </a:cubicBezTo>
                <a:lnTo>
                  <a:pt x="9788" y="8775"/>
                </a:lnTo>
                <a:cubicBezTo>
                  <a:pt x="9788" y="8632"/>
                  <a:pt x="9752" y="8501"/>
                  <a:pt x="9668" y="8371"/>
                </a:cubicBezTo>
                <a:lnTo>
                  <a:pt x="9490" y="8097"/>
                </a:lnTo>
                <a:cubicBezTo>
                  <a:pt x="9454" y="8037"/>
                  <a:pt x="9430" y="7966"/>
                  <a:pt x="9430" y="7870"/>
                </a:cubicBezTo>
                <a:lnTo>
                  <a:pt x="9430" y="6025"/>
                </a:lnTo>
                <a:cubicBezTo>
                  <a:pt x="9430" y="5954"/>
                  <a:pt x="9478" y="5882"/>
                  <a:pt x="9549" y="5846"/>
                </a:cubicBezTo>
                <a:lnTo>
                  <a:pt x="9871" y="5692"/>
                </a:lnTo>
                <a:lnTo>
                  <a:pt x="10145" y="5977"/>
                </a:lnTo>
                <a:cubicBezTo>
                  <a:pt x="10228" y="6049"/>
                  <a:pt x="10311" y="6085"/>
                  <a:pt x="10407" y="6085"/>
                </a:cubicBezTo>
                <a:cubicBezTo>
                  <a:pt x="10490" y="6085"/>
                  <a:pt x="10585" y="6049"/>
                  <a:pt x="10657" y="5977"/>
                </a:cubicBezTo>
                <a:lnTo>
                  <a:pt x="10942" y="5692"/>
                </a:lnTo>
                <a:lnTo>
                  <a:pt x="11252" y="5846"/>
                </a:lnTo>
                <a:cubicBezTo>
                  <a:pt x="11323" y="5882"/>
                  <a:pt x="11371" y="5954"/>
                  <a:pt x="11371" y="6025"/>
                </a:cubicBezTo>
                <a:lnTo>
                  <a:pt x="11371" y="7870"/>
                </a:lnTo>
                <a:cubicBezTo>
                  <a:pt x="11371" y="7942"/>
                  <a:pt x="11335" y="8025"/>
                  <a:pt x="11312" y="8097"/>
                </a:cubicBezTo>
                <a:lnTo>
                  <a:pt x="11133" y="8371"/>
                </a:lnTo>
                <a:cubicBezTo>
                  <a:pt x="11062" y="8490"/>
                  <a:pt x="11014" y="8644"/>
                  <a:pt x="11014" y="8775"/>
                </a:cubicBezTo>
                <a:lnTo>
                  <a:pt x="11014" y="9549"/>
                </a:lnTo>
                <a:cubicBezTo>
                  <a:pt x="11014" y="9644"/>
                  <a:pt x="11085" y="9716"/>
                  <a:pt x="11181" y="9716"/>
                </a:cubicBezTo>
                <a:cubicBezTo>
                  <a:pt x="11264" y="9716"/>
                  <a:pt x="11335" y="9644"/>
                  <a:pt x="11335" y="9549"/>
                </a:cubicBezTo>
                <a:lnTo>
                  <a:pt x="11335" y="8775"/>
                </a:lnTo>
                <a:cubicBezTo>
                  <a:pt x="11335" y="8704"/>
                  <a:pt x="11371" y="8632"/>
                  <a:pt x="11395" y="8561"/>
                </a:cubicBezTo>
                <a:lnTo>
                  <a:pt x="11573" y="8275"/>
                </a:lnTo>
                <a:cubicBezTo>
                  <a:pt x="11657" y="8156"/>
                  <a:pt x="11693" y="8001"/>
                  <a:pt x="11693" y="7870"/>
                </a:cubicBezTo>
                <a:lnTo>
                  <a:pt x="11693" y="6025"/>
                </a:lnTo>
                <a:cubicBezTo>
                  <a:pt x="11514" y="5823"/>
                  <a:pt x="11395" y="5620"/>
                  <a:pt x="11204" y="5537"/>
                </a:cubicBezTo>
                <a:lnTo>
                  <a:pt x="10776" y="5311"/>
                </a:lnTo>
                <a:lnTo>
                  <a:pt x="10764" y="5299"/>
                </a:lnTo>
                <a:lnTo>
                  <a:pt x="10764" y="5025"/>
                </a:lnTo>
                <a:cubicBezTo>
                  <a:pt x="10978" y="4870"/>
                  <a:pt x="11133" y="4596"/>
                  <a:pt x="11133" y="4287"/>
                </a:cubicBezTo>
                <a:lnTo>
                  <a:pt x="11133" y="3918"/>
                </a:lnTo>
                <a:cubicBezTo>
                  <a:pt x="11133" y="3513"/>
                  <a:pt x="10800" y="3179"/>
                  <a:pt x="10407" y="3179"/>
                </a:cubicBezTo>
                <a:lnTo>
                  <a:pt x="10014" y="3179"/>
                </a:lnTo>
                <a:lnTo>
                  <a:pt x="10014" y="2846"/>
                </a:lnTo>
                <a:cubicBezTo>
                  <a:pt x="10014" y="2632"/>
                  <a:pt x="9895" y="2453"/>
                  <a:pt x="9716" y="2346"/>
                </a:cubicBezTo>
                <a:lnTo>
                  <a:pt x="9287" y="2132"/>
                </a:lnTo>
                <a:lnTo>
                  <a:pt x="9276" y="2108"/>
                </a:lnTo>
                <a:lnTo>
                  <a:pt x="9276" y="1846"/>
                </a:lnTo>
                <a:cubicBezTo>
                  <a:pt x="9490" y="1679"/>
                  <a:pt x="9645" y="1417"/>
                  <a:pt x="9645" y="1096"/>
                </a:cubicBezTo>
                <a:lnTo>
                  <a:pt x="9645" y="727"/>
                </a:lnTo>
                <a:cubicBezTo>
                  <a:pt x="9645" y="322"/>
                  <a:pt x="9311" y="0"/>
                  <a:pt x="8918" y="0"/>
                </a:cubicBezTo>
                <a:lnTo>
                  <a:pt x="8537" y="0"/>
                </a:lnTo>
                <a:cubicBezTo>
                  <a:pt x="8133" y="0"/>
                  <a:pt x="7811" y="322"/>
                  <a:pt x="7811" y="727"/>
                </a:cubicBezTo>
                <a:lnTo>
                  <a:pt x="7811" y="1096"/>
                </a:lnTo>
                <a:cubicBezTo>
                  <a:pt x="7811" y="1393"/>
                  <a:pt x="7966" y="1667"/>
                  <a:pt x="8180" y="1846"/>
                </a:cubicBezTo>
                <a:lnTo>
                  <a:pt x="8180" y="2108"/>
                </a:lnTo>
                <a:cubicBezTo>
                  <a:pt x="8180" y="2108"/>
                  <a:pt x="8180" y="2132"/>
                  <a:pt x="8168" y="2132"/>
                </a:cubicBezTo>
                <a:lnTo>
                  <a:pt x="7740" y="2346"/>
                </a:lnTo>
                <a:cubicBezTo>
                  <a:pt x="7561" y="2441"/>
                  <a:pt x="7442" y="2632"/>
                  <a:pt x="7442" y="2846"/>
                </a:cubicBezTo>
                <a:lnTo>
                  <a:pt x="7442" y="3179"/>
                </a:lnTo>
                <a:lnTo>
                  <a:pt x="7037" y="3179"/>
                </a:lnTo>
                <a:lnTo>
                  <a:pt x="7037" y="2846"/>
                </a:lnTo>
                <a:cubicBezTo>
                  <a:pt x="7037" y="2632"/>
                  <a:pt x="6918" y="2453"/>
                  <a:pt x="6740" y="2346"/>
                </a:cubicBezTo>
                <a:lnTo>
                  <a:pt x="6311" y="2132"/>
                </a:lnTo>
                <a:lnTo>
                  <a:pt x="6299" y="2108"/>
                </a:lnTo>
                <a:lnTo>
                  <a:pt x="6299" y="1846"/>
                </a:lnTo>
                <a:cubicBezTo>
                  <a:pt x="6513" y="1679"/>
                  <a:pt x="6668" y="1417"/>
                  <a:pt x="6668" y="1096"/>
                </a:cubicBezTo>
                <a:lnTo>
                  <a:pt x="6668" y="727"/>
                </a:lnTo>
                <a:cubicBezTo>
                  <a:pt x="6668" y="322"/>
                  <a:pt x="6335" y="0"/>
                  <a:pt x="5942" y="0"/>
                </a:cubicBezTo>
                <a:lnTo>
                  <a:pt x="5561" y="0"/>
                </a:lnTo>
                <a:cubicBezTo>
                  <a:pt x="5168" y="0"/>
                  <a:pt x="4835" y="322"/>
                  <a:pt x="4835" y="727"/>
                </a:cubicBezTo>
                <a:lnTo>
                  <a:pt x="4835" y="1096"/>
                </a:lnTo>
                <a:cubicBezTo>
                  <a:pt x="4835" y="1393"/>
                  <a:pt x="4989" y="1667"/>
                  <a:pt x="5204" y="1846"/>
                </a:cubicBezTo>
                <a:lnTo>
                  <a:pt x="5204" y="2108"/>
                </a:lnTo>
                <a:cubicBezTo>
                  <a:pt x="5204" y="2108"/>
                  <a:pt x="5204" y="2132"/>
                  <a:pt x="5192" y="2132"/>
                </a:cubicBezTo>
                <a:lnTo>
                  <a:pt x="4763" y="2346"/>
                </a:lnTo>
                <a:cubicBezTo>
                  <a:pt x="4585" y="2441"/>
                  <a:pt x="4465" y="2632"/>
                  <a:pt x="4465" y="2846"/>
                </a:cubicBezTo>
                <a:lnTo>
                  <a:pt x="4465" y="3179"/>
                </a:lnTo>
                <a:lnTo>
                  <a:pt x="4061" y="3179"/>
                </a:lnTo>
                <a:lnTo>
                  <a:pt x="4061" y="2846"/>
                </a:lnTo>
                <a:cubicBezTo>
                  <a:pt x="4061" y="2632"/>
                  <a:pt x="3942" y="2453"/>
                  <a:pt x="3763" y="2346"/>
                </a:cubicBezTo>
                <a:lnTo>
                  <a:pt x="3334" y="2132"/>
                </a:lnTo>
                <a:lnTo>
                  <a:pt x="3322" y="2108"/>
                </a:lnTo>
                <a:lnTo>
                  <a:pt x="3322" y="1846"/>
                </a:lnTo>
                <a:cubicBezTo>
                  <a:pt x="3537" y="1679"/>
                  <a:pt x="3692" y="1417"/>
                  <a:pt x="3692" y="1096"/>
                </a:cubicBezTo>
                <a:lnTo>
                  <a:pt x="3692" y="727"/>
                </a:lnTo>
                <a:cubicBezTo>
                  <a:pt x="3692" y="322"/>
                  <a:pt x="3358" y="0"/>
                  <a:pt x="29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37708D8D-39A2-F3B0-7D5C-C9478E8B02F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6584" y="2431905"/>
            <a:ext cx="827565" cy="827565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1DCA9534-F347-DC60-8EE3-8BB3519DD54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96967" y="2450284"/>
            <a:ext cx="1109674" cy="739784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A8289B76-9104-E644-0941-793D8273B42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66893" y="2361682"/>
            <a:ext cx="695060" cy="834069"/>
          </a:xfrm>
          <a:prstGeom prst="rect">
            <a:avLst/>
          </a:prstGeom>
        </p:spPr>
      </p:pic>
      <p:sp>
        <p:nvSpPr>
          <p:cNvPr id="22" name="Notched Right Arrow 39">
            <a:extLst>
              <a:ext uri="{FF2B5EF4-FFF2-40B4-BE49-F238E27FC236}">
                <a16:creationId xmlns:a16="http://schemas.microsoft.com/office/drawing/2014/main" id="{070557CE-5A4F-64B4-E4AF-0CE821D5AC3C}"/>
              </a:ext>
            </a:extLst>
          </p:cNvPr>
          <p:cNvSpPr/>
          <p:nvPr/>
        </p:nvSpPr>
        <p:spPr>
          <a:xfrm>
            <a:off x="4981696" y="4824459"/>
            <a:ext cx="1753012" cy="925103"/>
          </a:xfrm>
          <a:prstGeom prst="notchedRightArrow">
            <a:avLst>
              <a:gd name="adj1" fmla="val 60686"/>
              <a:gd name="adj2" fmla="val 50000"/>
            </a:avLst>
          </a:prstGeom>
          <a:solidFill>
            <a:srgbClr val="1BA3E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Notched Right Arrow 40">
            <a:extLst>
              <a:ext uri="{FF2B5EF4-FFF2-40B4-BE49-F238E27FC236}">
                <a16:creationId xmlns:a16="http://schemas.microsoft.com/office/drawing/2014/main" id="{AD97E3A7-8EE4-9A97-B86F-74A922F95A3B}"/>
              </a:ext>
            </a:extLst>
          </p:cNvPr>
          <p:cNvSpPr/>
          <p:nvPr/>
        </p:nvSpPr>
        <p:spPr>
          <a:xfrm>
            <a:off x="3280684" y="4805061"/>
            <a:ext cx="1753012" cy="925103"/>
          </a:xfrm>
          <a:prstGeom prst="notchedRightArrow">
            <a:avLst>
              <a:gd name="adj1" fmla="val 60686"/>
              <a:gd name="adj2" fmla="val 50000"/>
            </a:avLst>
          </a:prstGeom>
          <a:solidFill>
            <a:srgbClr val="03305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F61066B8-5204-E124-45DC-AB479A0A37FF}"/>
              </a:ext>
            </a:extLst>
          </p:cNvPr>
          <p:cNvSpPr>
            <a:spLocks/>
          </p:cNvSpPr>
          <p:nvPr/>
        </p:nvSpPr>
        <p:spPr bwMode="auto">
          <a:xfrm>
            <a:off x="3543766" y="4730191"/>
            <a:ext cx="1074843" cy="1074843"/>
          </a:xfrm>
          <a:custGeom>
            <a:avLst/>
            <a:gdLst>
              <a:gd name="T0" fmla="*/ 503 w 612"/>
              <a:gd name="T1" fmla="*/ 504 h 613"/>
              <a:gd name="T2" fmla="*/ 503 w 612"/>
              <a:gd name="T3" fmla="*/ 504 h 613"/>
              <a:gd name="T4" fmla="*/ 109 w 612"/>
              <a:gd name="T5" fmla="*/ 504 h 613"/>
              <a:gd name="T6" fmla="*/ 109 w 612"/>
              <a:gd name="T7" fmla="*/ 504 h 613"/>
              <a:gd name="T8" fmla="*/ 109 w 612"/>
              <a:gd name="T9" fmla="*/ 109 h 613"/>
              <a:gd name="T10" fmla="*/ 109 w 612"/>
              <a:gd name="T11" fmla="*/ 109 h 613"/>
              <a:gd name="T12" fmla="*/ 503 w 612"/>
              <a:gd name="T13" fmla="*/ 109 h 613"/>
              <a:gd name="T14" fmla="*/ 503 w 612"/>
              <a:gd name="T15" fmla="*/ 109 h 613"/>
              <a:gd name="T16" fmla="*/ 503 w 612"/>
              <a:gd name="T17" fmla="*/ 504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2" h="613">
                <a:moveTo>
                  <a:pt x="503" y="504"/>
                </a:moveTo>
                <a:cubicBezTo>
                  <a:pt x="503" y="504"/>
                  <a:pt x="503" y="504"/>
                  <a:pt x="503" y="504"/>
                </a:cubicBezTo>
                <a:cubicBezTo>
                  <a:pt x="394" y="613"/>
                  <a:pt x="218" y="613"/>
                  <a:pt x="109" y="504"/>
                </a:cubicBezTo>
                <a:cubicBezTo>
                  <a:pt x="109" y="504"/>
                  <a:pt x="109" y="504"/>
                  <a:pt x="109" y="504"/>
                </a:cubicBezTo>
                <a:cubicBezTo>
                  <a:pt x="0" y="395"/>
                  <a:pt x="0" y="218"/>
                  <a:pt x="109" y="109"/>
                </a:cubicBezTo>
                <a:cubicBezTo>
                  <a:pt x="109" y="109"/>
                  <a:pt x="109" y="109"/>
                  <a:pt x="109" y="109"/>
                </a:cubicBezTo>
                <a:cubicBezTo>
                  <a:pt x="218" y="0"/>
                  <a:pt x="394" y="0"/>
                  <a:pt x="503" y="109"/>
                </a:cubicBezTo>
                <a:cubicBezTo>
                  <a:pt x="503" y="109"/>
                  <a:pt x="503" y="109"/>
                  <a:pt x="503" y="109"/>
                </a:cubicBezTo>
                <a:cubicBezTo>
                  <a:pt x="612" y="218"/>
                  <a:pt x="612" y="395"/>
                  <a:pt x="503" y="504"/>
                </a:cubicBezTo>
                <a:close/>
              </a:path>
            </a:pathLst>
          </a:custGeom>
          <a:solidFill>
            <a:srgbClr val="033057"/>
          </a:solidFill>
          <a:ln w="11113" cap="flat">
            <a:noFill/>
            <a:prstDash val="solid"/>
            <a:miter lim="800000"/>
            <a:headEnd/>
            <a:tailEnd/>
          </a:ln>
          <a:effectLst>
            <a:outerShdw blurRad="889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B27AC55F-2239-C399-BE81-3497665ED7BE}"/>
              </a:ext>
            </a:extLst>
          </p:cNvPr>
          <p:cNvSpPr>
            <a:spLocks/>
          </p:cNvSpPr>
          <p:nvPr/>
        </p:nvSpPr>
        <p:spPr bwMode="auto">
          <a:xfrm>
            <a:off x="5244778" y="4749589"/>
            <a:ext cx="1074843" cy="1074843"/>
          </a:xfrm>
          <a:custGeom>
            <a:avLst/>
            <a:gdLst>
              <a:gd name="T0" fmla="*/ 503 w 612"/>
              <a:gd name="T1" fmla="*/ 504 h 613"/>
              <a:gd name="T2" fmla="*/ 503 w 612"/>
              <a:gd name="T3" fmla="*/ 504 h 613"/>
              <a:gd name="T4" fmla="*/ 109 w 612"/>
              <a:gd name="T5" fmla="*/ 504 h 613"/>
              <a:gd name="T6" fmla="*/ 109 w 612"/>
              <a:gd name="T7" fmla="*/ 504 h 613"/>
              <a:gd name="T8" fmla="*/ 109 w 612"/>
              <a:gd name="T9" fmla="*/ 109 h 613"/>
              <a:gd name="T10" fmla="*/ 109 w 612"/>
              <a:gd name="T11" fmla="*/ 109 h 613"/>
              <a:gd name="T12" fmla="*/ 503 w 612"/>
              <a:gd name="T13" fmla="*/ 109 h 613"/>
              <a:gd name="T14" fmla="*/ 503 w 612"/>
              <a:gd name="T15" fmla="*/ 109 h 613"/>
              <a:gd name="T16" fmla="*/ 503 w 612"/>
              <a:gd name="T17" fmla="*/ 504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2" h="613">
                <a:moveTo>
                  <a:pt x="503" y="504"/>
                </a:moveTo>
                <a:cubicBezTo>
                  <a:pt x="503" y="504"/>
                  <a:pt x="503" y="504"/>
                  <a:pt x="503" y="504"/>
                </a:cubicBezTo>
                <a:cubicBezTo>
                  <a:pt x="394" y="613"/>
                  <a:pt x="218" y="613"/>
                  <a:pt x="109" y="504"/>
                </a:cubicBezTo>
                <a:cubicBezTo>
                  <a:pt x="109" y="504"/>
                  <a:pt x="109" y="504"/>
                  <a:pt x="109" y="504"/>
                </a:cubicBezTo>
                <a:cubicBezTo>
                  <a:pt x="0" y="395"/>
                  <a:pt x="0" y="218"/>
                  <a:pt x="109" y="109"/>
                </a:cubicBezTo>
                <a:cubicBezTo>
                  <a:pt x="109" y="109"/>
                  <a:pt x="109" y="109"/>
                  <a:pt x="109" y="109"/>
                </a:cubicBezTo>
                <a:cubicBezTo>
                  <a:pt x="218" y="0"/>
                  <a:pt x="394" y="0"/>
                  <a:pt x="503" y="109"/>
                </a:cubicBezTo>
                <a:cubicBezTo>
                  <a:pt x="503" y="109"/>
                  <a:pt x="503" y="109"/>
                  <a:pt x="503" y="109"/>
                </a:cubicBezTo>
                <a:cubicBezTo>
                  <a:pt x="612" y="218"/>
                  <a:pt x="612" y="395"/>
                  <a:pt x="503" y="504"/>
                </a:cubicBezTo>
                <a:close/>
              </a:path>
            </a:pathLst>
          </a:custGeom>
          <a:solidFill>
            <a:srgbClr val="1BA3E2"/>
          </a:solidFill>
          <a:ln w="11113" cap="flat">
            <a:noFill/>
            <a:prstDash val="solid"/>
            <a:miter lim="800000"/>
            <a:headEnd/>
            <a:tailEnd/>
          </a:ln>
          <a:effectLst>
            <a:outerShdw blurRad="889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00044179-8A68-0360-EA2F-352533E860DE}"/>
              </a:ext>
            </a:extLst>
          </p:cNvPr>
          <p:cNvSpPr>
            <a:spLocks/>
          </p:cNvSpPr>
          <p:nvPr/>
        </p:nvSpPr>
        <p:spPr bwMode="auto">
          <a:xfrm>
            <a:off x="5320674" y="4824459"/>
            <a:ext cx="923050" cy="925103"/>
          </a:xfrm>
          <a:custGeom>
            <a:avLst/>
            <a:gdLst>
              <a:gd name="T0" fmla="*/ 433 w 526"/>
              <a:gd name="T1" fmla="*/ 433 h 527"/>
              <a:gd name="T2" fmla="*/ 433 w 526"/>
              <a:gd name="T3" fmla="*/ 433 h 527"/>
              <a:gd name="T4" fmla="*/ 93 w 526"/>
              <a:gd name="T5" fmla="*/ 433 h 527"/>
              <a:gd name="T6" fmla="*/ 93 w 526"/>
              <a:gd name="T7" fmla="*/ 433 h 527"/>
              <a:gd name="T8" fmla="*/ 93 w 526"/>
              <a:gd name="T9" fmla="*/ 94 h 527"/>
              <a:gd name="T10" fmla="*/ 93 w 526"/>
              <a:gd name="T11" fmla="*/ 94 h 527"/>
              <a:gd name="T12" fmla="*/ 433 w 526"/>
              <a:gd name="T13" fmla="*/ 94 h 527"/>
              <a:gd name="T14" fmla="*/ 433 w 526"/>
              <a:gd name="T15" fmla="*/ 94 h 527"/>
              <a:gd name="T16" fmla="*/ 433 w 526"/>
              <a:gd name="T17" fmla="*/ 433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6" h="527">
                <a:moveTo>
                  <a:pt x="433" y="433"/>
                </a:moveTo>
                <a:cubicBezTo>
                  <a:pt x="433" y="433"/>
                  <a:pt x="433" y="433"/>
                  <a:pt x="433" y="433"/>
                </a:cubicBezTo>
                <a:cubicBezTo>
                  <a:pt x="339" y="527"/>
                  <a:pt x="187" y="527"/>
                  <a:pt x="93" y="433"/>
                </a:cubicBezTo>
                <a:cubicBezTo>
                  <a:pt x="93" y="433"/>
                  <a:pt x="93" y="433"/>
                  <a:pt x="93" y="433"/>
                </a:cubicBezTo>
                <a:cubicBezTo>
                  <a:pt x="0" y="339"/>
                  <a:pt x="0" y="188"/>
                  <a:pt x="93" y="94"/>
                </a:cubicBezTo>
                <a:cubicBezTo>
                  <a:pt x="93" y="94"/>
                  <a:pt x="93" y="94"/>
                  <a:pt x="93" y="94"/>
                </a:cubicBezTo>
                <a:cubicBezTo>
                  <a:pt x="187" y="0"/>
                  <a:pt x="339" y="0"/>
                  <a:pt x="433" y="94"/>
                </a:cubicBezTo>
                <a:cubicBezTo>
                  <a:pt x="433" y="94"/>
                  <a:pt x="433" y="94"/>
                  <a:pt x="433" y="94"/>
                </a:cubicBezTo>
                <a:cubicBezTo>
                  <a:pt x="526" y="188"/>
                  <a:pt x="526" y="339"/>
                  <a:pt x="433" y="433"/>
                </a:cubicBezTo>
                <a:close/>
              </a:path>
            </a:pathLst>
          </a:custGeom>
          <a:solidFill>
            <a:srgbClr val="FFFFFF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s-MX" sz="1000" b="1">
              <a:ln w="19050">
                <a:noFill/>
              </a:ln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000" b="1">
                <a:ln w="19050"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Producir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000" b="1">
                <a:ln w="19050"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Integrar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000" b="1">
                <a:ln w="19050"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Difundir</a:t>
            </a:r>
            <a:endParaRPr lang="es-MX" sz="1000" b="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C5740F48-0687-5345-DAC6-42D3A38A1D8D}"/>
              </a:ext>
            </a:extLst>
          </p:cNvPr>
          <p:cNvSpPr>
            <a:spLocks/>
          </p:cNvSpPr>
          <p:nvPr/>
        </p:nvSpPr>
        <p:spPr bwMode="auto">
          <a:xfrm>
            <a:off x="3619663" y="4805061"/>
            <a:ext cx="923050" cy="925103"/>
          </a:xfrm>
          <a:custGeom>
            <a:avLst/>
            <a:gdLst>
              <a:gd name="T0" fmla="*/ 433 w 526"/>
              <a:gd name="T1" fmla="*/ 433 h 527"/>
              <a:gd name="T2" fmla="*/ 433 w 526"/>
              <a:gd name="T3" fmla="*/ 433 h 527"/>
              <a:gd name="T4" fmla="*/ 93 w 526"/>
              <a:gd name="T5" fmla="*/ 433 h 527"/>
              <a:gd name="T6" fmla="*/ 93 w 526"/>
              <a:gd name="T7" fmla="*/ 433 h 527"/>
              <a:gd name="T8" fmla="*/ 93 w 526"/>
              <a:gd name="T9" fmla="*/ 94 h 527"/>
              <a:gd name="T10" fmla="*/ 93 w 526"/>
              <a:gd name="T11" fmla="*/ 94 h 527"/>
              <a:gd name="T12" fmla="*/ 433 w 526"/>
              <a:gd name="T13" fmla="*/ 94 h 527"/>
              <a:gd name="T14" fmla="*/ 433 w 526"/>
              <a:gd name="T15" fmla="*/ 94 h 527"/>
              <a:gd name="T16" fmla="*/ 433 w 526"/>
              <a:gd name="T17" fmla="*/ 433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6" h="527">
                <a:moveTo>
                  <a:pt x="433" y="433"/>
                </a:moveTo>
                <a:cubicBezTo>
                  <a:pt x="433" y="433"/>
                  <a:pt x="433" y="433"/>
                  <a:pt x="433" y="433"/>
                </a:cubicBezTo>
                <a:cubicBezTo>
                  <a:pt x="339" y="527"/>
                  <a:pt x="187" y="527"/>
                  <a:pt x="93" y="433"/>
                </a:cubicBezTo>
                <a:cubicBezTo>
                  <a:pt x="93" y="433"/>
                  <a:pt x="93" y="433"/>
                  <a:pt x="93" y="433"/>
                </a:cubicBezTo>
                <a:cubicBezTo>
                  <a:pt x="0" y="339"/>
                  <a:pt x="0" y="188"/>
                  <a:pt x="93" y="94"/>
                </a:cubicBezTo>
                <a:cubicBezTo>
                  <a:pt x="93" y="94"/>
                  <a:pt x="93" y="94"/>
                  <a:pt x="93" y="94"/>
                </a:cubicBezTo>
                <a:cubicBezTo>
                  <a:pt x="187" y="0"/>
                  <a:pt x="339" y="0"/>
                  <a:pt x="433" y="94"/>
                </a:cubicBezTo>
                <a:cubicBezTo>
                  <a:pt x="433" y="94"/>
                  <a:pt x="433" y="94"/>
                  <a:pt x="433" y="94"/>
                </a:cubicBezTo>
                <a:cubicBezTo>
                  <a:pt x="526" y="188"/>
                  <a:pt x="526" y="339"/>
                  <a:pt x="433" y="433"/>
                </a:cubicBezTo>
                <a:close/>
              </a:path>
            </a:pathLst>
          </a:custGeom>
          <a:solidFill>
            <a:srgbClr val="FFFFFF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s-MX" sz="1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MX" sz="1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28" name="Notched Right Arrow 39">
            <a:extLst>
              <a:ext uri="{FF2B5EF4-FFF2-40B4-BE49-F238E27FC236}">
                <a16:creationId xmlns:a16="http://schemas.microsoft.com/office/drawing/2014/main" id="{6A919A19-8ACB-89D6-A9D0-79B2D7482197}"/>
              </a:ext>
            </a:extLst>
          </p:cNvPr>
          <p:cNvSpPr/>
          <p:nvPr/>
        </p:nvSpPr>
        <p:spPr>
          <a:xfrm>
            <a:off x="6688199" y="4824459"/>
            <a:ext cx="1753012" cy="925103"/>
          </a:xfrm>
          <a:prstGeom prst="notchedRightArrow">
            <a:avLst>
              <a:gd name="adj1" fmla="val 60686"/>
              <a:gd name="adj2" fmla="val 50000"/>
            </a:avLst>
          </a:prstGeom>
          <a:solidFill>
            <a:srgbClr val="1277C6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A47F39A7-FD28-4569-CD2C-764A67A21313}"/>
              </a:ext>
            </a:extLst>
          </p:cNvPr>
          <p:cNvSpPr>
            <a:spLocks/>
          </p:cNvSpPr>
          <p:nvPr/>
        </p:nvSpPr>
        <p:spPr bwMode="auto">
          <a:xfrm>
            <a:off x="6951280" y="4749589"/>
            <a:ext cx="1074843" cy="1074843"/>
          </a:xfrm>
          <a:custGeom>
            <a:avLst/>
            <a:gdLst>
              <a:gd name="T0" fmla="*/ 503 w 612"/>
              <a:gd name="T1" fmla="*/ 504 h 613"/>
              <a:gd name="T2" fmla="*/ 503 w 612"/>
              <a:gd name="T3" fmla="*/ 504 h 613"/>
              <a:gd name="T4" fmla="*/ 109 w 612"/>
              <a:gd name="T5" fmla="*/ 504 h 613"/>
              <a:gd name="T6" fmla="*/ 109 w 612"/>
              <a:gd name="T7" fmla="*/ 504 h 613"/>
              <a:gd name="T8" fmla="*/ 109 w 612"/>
              <a:gd name="T9" fmla="*/ 109 h 613"/>
              <a:gd name="T10" fmla="*/ 109 w 612"/>
              <a:gd name="T11" fmla="*/ 109 h 613"/>
              <a:gd name="T12" fmla="*/ 503 w 612"/>
              <a:gd name="T13" fmla="*/ 109 h 613"/>
              <a:gd name="T14" fmla="*/ 503 w 612"/>
              <a:gd name="T15" fmla="*/ 109 h 613"/>
              <a:gd name="T16" fmla="*/ 503 w 612"/>
              <a:gd name="T17" fmla="*/ 504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2" h="613">
                <a:moveTo>
                  <a:pt x="503" y="504"/>
                </a:moveTo>
                <a:cubicBezTo>
                  <a:pt x="503" y="504"/>
                  <a:pt x="503" y="504"/>
                  <a:pt x="503" y="504"/>
                </a:cubicBezTo>
                <a:cubicBezTo>
                  <a:pt x="394" y="613"/>
                  <a:pt x="218" y="613"/>
                  <a:pt x="109" y="504"/>
                </a:cubicBezTo>
                <a:cubicBezTo>
                  <a:pt x="109" y="504"/>
                  <a:pt x="109" y="504"/>
                  <a:pt x="109" y="504"/>
                </a:cubicBezTo>
                <a:cubicBezTo>
                  <a:pt x="0" y="395"/>
                  <a:pt x="0" y="218"/>
                  <a:pt x="109" y="109"/>
                </a:cubicBezTo>
                <a:cubicBezTo>
                  <a:pt x="109" y="109"/>
                  <a:pt x="109" y="109"/>
                  <a:pt x="109" y="109"/>
                </a:cubicBezTo>
                <a:cubicBezTo>
                  <a:pt x="218" y="0"/>
                  <a:pt x="394" y="0"/>
                  <a:pt x="503" y="109"/>
                </a:cubicBezTo>
                <a:cubicBezTo>
                  <a:pt x="503" y="109"/>
                  <a:pt x="503" y="109"/>
                  <a:pt x="503" y="109"/>
                </a:cubicBezTo>
                <a:cubicBezTo>
                  <a:pt x="612" y="218"/>
                  <a:pt x="612" y="395"/>
                  <a:pt x="503" y="504"/>
                </a:cubicBezTo>
                <a:close/>
              </a:path>
            </a:pathLst>
          </a:custGeom>
          <a:solidFill>
            <a:srgbClr val="1277C6"/>
          </a:solidFill>
          <a:ln w="11113" cap="flat">
            <a:noFill/>
            <a:prstDash val="solid"/>
            <a:miter lim="800000"/>
            <a:headEnd/>
            <a:tailEnd/>
          </a:ln>
          <a:effectLst>
            <a:outerShdw blurRad="889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E4A9706F-3288-9D2A-5CE3-7C84FA90F902}"/>
              </a:ext>
            </a:extLst>
          </p:cNvPr>
          <p:cNvSpPr>
            <a:spLocks/>
          </p:cNvSpPr>
          <p:nvPr/>
        </p:nvSpPr>
        <p:spPr bwMode="auto">
          <a:xfrm>
            <a:off x="7027176" y="4824459"/>
            <a:ext cx="923050" cy="925103"/>
          </a:xfrm>
          <a:custGeom>
            <a:avLst/>
            <a:gdLst>
              <a:gd name="T0" fmla="*/ 433 w 526"/>
              <a:gd name="T1" fmla="*/ 433 h 527"/>
              <a:gd name="T2" fmla="*/ 433 w 526"/>
              <a:gd name="T3" fmla="*/ 433 h 527"/>
              <a:gd name="T4" fmla="*/ 93 w 526"/>
              <a:gd name="T5" fmla="*/ 433 h 527"/>
              <a:gd name="T6" fmla="*/ 93 w 526"/>
              <a:gd name="T7" fmla="*/ 433 h 527"/>
              <a:gd name="T8" fmla="*/ 93 w 526"/>
              <a:gd name="T9" fmla="*/ 94 h 527"/>
              <a:gd name="T10" fmla="*/ 93 w 526"/>
              <a:gd name="T11" fmla="*/ 94 h 527"/>
              <a:gd name="T12" fmla="*/ 433 w 526"/>
              <a:gd name="T13" fmla="*/ 94 h 527"/>
              <a:gd name="T14" fmla="*/ 433 w 526"/>
              <a:gd name="T15" fmla="*/ 94 h 527"/>
              <a:gd name="T16" fmla="*/ 433 w 526"/>
              <a:gd name="T17" fmla="*/ 433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6" h="527">
                <a:moveTo>
                  <a:pt x="433" y="433"/>
                </a:moveTo>
                <a:cubicBezTo>
                  <a:pt x="433" y="433"/>
                  <a:pt x="433" y="433"/>
                  <a:pt x="433" y="433"/>
                </a:cubicBezTo>
                <a:cubicBezTo>
                  <a:pt x="339" y="527"/>
                  <a:pt x="187" y="527"/>
                  <a:pt x="93" y="433"/>
                </a:cubicBezTo>
                <a:cubicBezTo>
                  <a:pt x="93" y="433"/>
                  <a:pt x="93" y="433"/>
                  <a:pt x="93" y="433"/>
                </a:cubicBezTo>
                <a:cubicBezTo>
                  <a:pt x="0" y="339"/>
                  <a:pt x="0" y="188"/>
                  <a:pt x="93" y="94"/>
                </a:cubicBezTo>
                <a:cubicBezTo>
                  <a:pt x="93" y="94"/>
                  <a:pt x="93" y="94"/>
                  <a:pt x="93" y="94"/>
                </a:cubicBezTo>
                <a:cubicBezTo>
                  <a:pt x="187" y="0"/>
                  <a:pt x="339" y="0"/>
                  <a:pt x="433" y="94"/>
                </a:cubicBezTo>
                <a:cubicBezTo>
                  <a:pt x="433" y="94"/>
                  <a:pt x="433" y="94"/>
                  <a:pt x="433" y="94"/>
                </a:cubicBezTo>
                <a:cubicBezTo>
                  <a:pt x="526" y="188"/>
                  <a:pt x="526" y="339"/>
                  <a:pt x="433" y="433"/>
                </a:cubicBezTo>
                <a:close/>
              </a:path>
            </a:pathLst>
          </a:custGeom>
          <a:solidFill>
            <a:srgbClr val="FFFFFF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MX" sz="1000" b="1">
                <a:ln w="19050"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Información de Interés Nacional</a:t>
            </a:r>
            <a:endParaRPr lang="es-MX" sz="10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0CA5D11-4A0F-92E7-1EBF-5064C6075C95}"/>
              </a:ext>
            </a:extLst>
          </p:cNvPr>
          <p:cNvSpPr/>
          <p:nvPr/>
        </p:nvSpPr>
        <p:spPr>
          <a:xfrm>
            <a:off x="5257321" y="1259770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4521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>
            <a:extLst>
              <a:ext uri="{FF2B5EF4-FFF2-40B4-BE49-F238E27FC236}">
                <a16:creationId xmlns:a16="http://schemas.microsoft.com/office/drawing/2014/main" id="{15F974E7-6D0D-C944-60DF-E224FC82B106}"/>
              </a:ext>
            </a:extLst>
          </p:cNvPr>
          <p:cNvSpPr txBox="1"/>
          <p:nvPr/>
        </p:nvSpPr>
        <p:spPr>
          <a:xfrm>
            <a:off x="889295" y="1566381"/>
            <a:ext cx="3053207" cy="4540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s-MX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 producto que integra y difunde información seleccionada que permite conocer indicadores sociodemográficos y económicos por área geográfica (nacional, entidad federativa y municipio), así como la magnitud, composición, distribución y  comportamiento de universos y fenómenos de interés general. También incluye información geográfica seleccionada.</a:t>
            </a:r>
            <a:endParaRPr lang="es-ES_tradnl" sz="1600" noProof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35AEEAA-73E9-8C27-19DC-9803D4F185E7}"/>
              </a:ext>
            </a:extLst>
          </p:cNvPr>
          <p:cNvSpPr/>
          <p:nvPr/>
        </p:nvSpPr>
        <p:spPr>
          <a:xfrm>
            <a:off x="4357816" y="1967948"/>
            <a:ext cx="7586761" cy="4018940"/>
          </a:xfrm>
          <a:prstGeom prst="rect">
            <a:avLst/>
          </a:prstGeom>
          <a:solidFill>
            <a:srgbClr val="00BF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2470146-7A75-3C9F-9187-8958C4B8ECD7}"/>
              </a:ext>
            </a:extLst>
          </p:cNvPr>
          <p:cNvSpPr txBox="1">
            <a:spLocks/>
          </p:cNvSpPr>
          <p:nvPr/>
        </p:nvSpPr>
        <p:spPr>
          <a:xfrm>
            <a:off x="889295" y="575556"/>
            <a:ext cx="3053207" cy="7856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s-MX" altLang="ko-K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México en Cifras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366C4E7-81AC-D0AD-19F8-B991E9E3A52A}"/>
              </a:ext>
            </a:extLst>
          </p:cNvPr>
          <p:cNvSpPr/>
          <p:nvPr/>
        </p:nvSpPr>
        <p:spPr>
          <a:xfrm>
            <a:off x="988216" y="1130887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 descr="Interfaz de usuario gráfica, Texto, Aplicación">
            <a:extLst>
              <a:ext uri="{FF2B5EF4-FFF2-40B4-BE49-F238E27FC236}">
                <a16:creationId xmlns:a16="http://schemas.microsoft.com/office/drawing/2014/main" id="{514BC719-C3F8-5E9F-85CE-EBDB747496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16" t="16361" r="7274" b="5433"/>
          <a:stretch>
            <a:fillRect/>
          </a:stretch>
        </p:blipFill>
        <p:spPr>
          <a:xfrm>
            <a:off x="4592534" y="2191795"/>
            <a:ext cx="7130813" cy="364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89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1D17CDCA-CFE7-97B6-BB68-0B6F0DD9F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223" y="4170576"/>
            <a:ext cx="4623677" cy="253865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332ECC7-F3EA-73A5-3F0D-E8CD65D915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22" t="12267" r="33847" b="8630"/>
          <a:stretch/>
        </p:blipFill>
        <p:spPr>
          <a:xfrm>
            <a:off x="972177" y="1410381"/>
            <a:ext cx="1400777" cy="1897538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4B46EE2-78C9-2A56-5DD9-D3D69A65CAAF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33217" t="12453" r="33742" b="8442"/>
          <a:stretch/>
        </p:blipFill>
        <p:spPr>
          <a:xfrm>
            <a:off x="2529197" y="1410381"/>
            <a:ext cx="1305633" cy="1896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EE8E9E2-539B-32C8-A469-607B4C8B4D4C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21993" t="16558" r="44441" b="6203"/>
          <a:stretch/>
        </p:blipFill>
        <p:spPr>
          <a:xfrm>
            <a:off x="3991073" y="1410381"/>
            <a:ext cx="1305633" cy="1896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4F756F1-BEC3-982B-CCB8-46041328AF0D}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l="31977" t="14213" r="32657" b="6553"/>
          <a:stretch/>
        </p:blipFill>
        <p:spPr>
          <a:xfrm>
            <a:off x="5458692" y="1410381"/>
            <a:ext cx="1436196" cy="1896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D2D6581-6B28-11BF-4202-4C135EA2046C}"/>
              </a:ext>
            </a:extLst>
          </p:cNvPr>
          <p:cNvSpPr txBox="1"/>
          <p:nvPr/>
        </p:nvSpPr>
        <p:spPr>
          <a:xfrm>
            <a:off x="971807" y="3429920"/>
            <a:ext cx="1306800" cy="1245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MX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1985</a:t>
            </a:r>
          </a:p>
          <a:p>
            <a:pPr algn="ctr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Primera publicación impresa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BAD9EF1-77DF-0683-0776-10157A6D53D2}"/>
              </a:ext>
            </a:extLst>
          </p:cNvPr>
          <p:cNvSpPr txBox="1"/>
          <p:nvPr/>
        </p:nvSpPr>
        <p:spPr>
          <a:xfrm>
            <a:off x="2467938" y="3429919"/>
            <a:ext cx="1306800" cy="1245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spcAft>
                <a:spcPts val="600"/>
              </a:spcAft>
              <a:defRPr sz="1400" b="1">
                <a:solidFill>
                  <a:schemeClr val="bg1"/>
                </a:solidFill>
                <a:latin typeface="Adelle Sans" panose="02000503000000020004" pitchFamily="50" charset="0"/>
                <a:cs typeface="Arial" panose="020B0604020202020204" pitchFamily="34" charset="0"/>
              </a:defRPr>
            </a:lvl1pPr>
          </a:lstStyle>
          <a:p>
            <a:r>
              <a:rPr lang="es-MX" dirty="0">
                <a:latin typeface="Arial" panose="020B0604020202020204" pitchFamily="34" charset="0"/>
              </a:rPr>
              <a:t>1993</a:t>
            </a:r>
          </a:p>
          <a:p>
            <a:r>
              <a:rPr lang="es-MX" b="0" dirty="0">
                <a:latin typeface="Arial" panose="020B0604020202020204" pitchFamily="34" charset="0"/>
              </a:rPr>
              <a:t>Cobertura geográfica municipal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438E17E-EA83-BFD5-BAAB-4591ACFB111C}"/>
              </a:ext>
            </a:extLst>
          </p:cNvPr>
          <p:cNvSpPr txBox="1"/>
          <p:nvPr/>
        </p:nvSpPr>
        <p:spPr>
          <a:xfrm>
            <a:off x="3964069" y="3429919"/>
            <a:ext cx="1306800" cy="1245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spcAft>
                <a:spcPts val="600"/>
              </a:spcAft>
              <a:defRPr sz="1400" b="1">
                <a:solidFill>
                  <a:schemeClr val="bg1"/>
                </a:solidFill>
                <a:latin typeface="Adelle Sans" panose="02000503000000020004" pitchFamily="50" charset="0"/>
                <a:cs typeface="Arial" panose="020B0604020202020204" pitchFamily="34" charset="0"/>
              </a:defRPr>
            </a:lvl1pPr>
          </a:lstStyle>
          <a:p>
            <a:r>
              <a:rPr lang="es-MX" dirty="0">
                <a:latin typeface="Arial" panose="020B0604020202020204" pitchFamily="34" charset="0"/>
              </a:rPr>
              <a:t>2012</a:t>
            </a:r>
          </a:p>
          <a:p>
            <a:r>
              <a:rPr lang="es-MX" b="0" dirty="0">
                <a:latin typeface="Arial" panose="020B0604020202020204" pitchFamily="34" charset="0"/>
              </a:rPr>
              <a:t>Se elimina la publicación impresa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3553CE7-FABA-9580-36CD-26D261DE85E9}"/>
              </a:ext>
            </a:extLst>
          </p:cNvPr>
          <p:cNvSpPr txBox="1"/>
          <p:nvPr/>
        </p:nvSpPr>
        <p:spPr>
          <a:xfrm>
            <a:off x="5467424" y="3429925"/>
            <a:ext cx="1427464" cy="1245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spcAft>
                <a:spcPts val="600"/>
              </a:spcAft>
              <a:defRPr sz="1400" b="1">
                <a:solidFill>
                  <a:schemeClr val="bg1"/>
                </a:solidFill>
                <a:latin typeface="Adelle Sans" panose="02000503000000020004" pitchFamily="50" charset="0"/>
                <a:cs typeface="Arial" panose="020B0604020202020204" pitchFamily="34" charset="0"/>
              </a:defRPr>
            </a:lvl1pPr>
          </a:lstStyle>
          <a:p>
            <a:r>
              <a:rPr lang="es-MX" dirty="0">
                <a:latin typeface="Arial" panose="020B0604020202020204" pitchFamily="34" charset="0"/>
              </a:rPr>
              <a:t>2017</a:t>
            </a:r>
          </a:p>
          <a:p>
            <a:r>
              <a:rPr lang="es-MX" b="0" dirty="0">
                <a:latin typeface="Arial" panose="020B0604020202020204" pitchFamily="34" charset="0"/>
              </a:rPr>
              <a:t>Última publicación en formato tradicional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3942234-B756-69A2-4FA2-79F18FB009D4}"/>
              </a:ext>
            </a:extLst>
          </p:cNvPr>
          <p:cNvSpPr txBox="1"/>
          <p:nvPr/>
        </p:nvSpPr>
        <p:spPr>
          <a:xfrm>
            <a:off x="7642275" y="1066343"/>
            <a:ext cx="4476961" cy="236988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información de 2018 a 2024 está publicada en la página del INEGI:</a:t>
            </a:r>
          </a:p>
          <a:p>
            <a:pPr algn="ctr"/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México en cifras</a:t>
            </a:r>
          </a:p>
          <a:p>
            <a:pPr algn="ctr"/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 nacional, estatal y municipal</a:t>
            </a:r>
          </a:p>
          <a:p>
            <a:pPr algn="ctr"/>
            <a:endParaRPr lang="es-MX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Así como en el portal del CEIGEP del Gobierno de Puebla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A0369A7-30D1-89C5-808E-6BBFC3E29B4A}"/>
              </a:ext>
            </a:extLst>
          </p:cNvPr>
          <p:cNvSpPr/>
          <p:nvPr/>
        </p:nvSpPr>
        <p:spPr>
          <a:xfrm>
            <a:off x="3215632" y="4838037"/>
            <a:ext cx="128753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s-MX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E5BAFDF-0496-30E6-751A-5F57734A5E57}"/>
              </a:ext>
            </a:extLst>
          </p:cNvPr>
          <p:cNvGrpSpPr/>
          <p:nvPr/>
        </p:nvGrpSpPr>
        <p:grpSpPr>
          <a:xfrm>
            <a:off x="1027223" y="5481952"/>
            <a:ext cx="5940000" cy="271829"/>
            <a:chOff x="833667" y="5828697"/>
            <a:chExt cx="5940000" cy="271829"/>
          </a:xfrm>
        </p:grpSpPr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B532688C-4EAC-B136-A0D4-7EB1344ABE8E}"/>
                </a:ext>
              </a:extLst>
            </p:cNvPr>
            <p:cNvCxnSpPr/>
            <p:nvPr/>
          </p:nvCxnSpPr>
          <p:spPr>
            <a:xfrm>
              <a:off x="833667" y="5966811"/>
              <a:ext cx="5940000" cy="0"/>
            </a:xfrm>
            <a:prstGeom prst="line">
              <a:avLst/>
            </a:prstGeom>
            <a:ln>
              <a:headEnd type="diamond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47B6FABE-3D7C-020B-6030-284764EC5223}"/>
                </a:ext>
              </a:extLst>
            </p:cNvPr>
            <p:cNvCxnSpPr>
              <a:cxnSpLocks/>
            </p:cNvCxnSpPr>
            <p:nvPr/>
          </p:nvCxnSpPr>
          <p:spPr>
            <a:xfrm>
              <a:off x="833667" y="5828697"/>
              <a:ext cx="0" cy="271829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757168A6-0F10-63A0-3DF5-E3B7B0266CD9}"/>
                </a:ext>
              </a:extLst>
            </p:cNvPr>
            <p:cNvCxnSpPr>
              <a:cxnSpLocks/>
            </p:cNvCxnSpPr>
            <p:nvPr/>
          </p:nvCxnSpPr>
          <p:spPr>
            <a:xfrm>
              <a:off x="1510323" y="5828697"/>
              <a:ext cx="0" cy="271829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1D29B466-F396-B40E-E937-3DA7B6A9C84F}"/>
                </a:ext>
              </a:extLst>
            </p:cNvPr>
            <p:cNvCxnSpPr>
              <a:cxnSpLocks/>
            </p:cNvCxnSpPr>
            <p:nvPr/>
          </p:nvCxnSpPr>
          <p:spPr>
            <a:xfrm>
              <a:off x="5969547" y="5828697"/>
              <a:ext cx="0" cy="271829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0A3CFE4D-F299-AEB3-08D7-EAD97375B4C9}"/>
                </a:ext>
              </a:extLst>
            </p:cNvPr>
            <p:cNvCxnSpPr>
              <a:cxnSpLocks/>
            </p:cNvCxnSpPr>
            <p:nvPr/>
          </p:nvCxnSpPr>
          <p:spPr>
            <a:xfrm>
              <a:off x="3025179" y="5828697"/>
              <a:ext cx="0" cy="271829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9B9BF7C5-BDA6-6597-F1E5-32A4C8BAC7F7}"/>
                </a:ext>
              </a:extLst>
            </p:cNvPr>
            <p:cNvCxnSpPr>
              <a:cxnSpLocks/>
            </p:cNvCxnSpPr>
            <p:nvPr/>
          </p:nvCxnSpPr>
          <p:spPr>
            <a:xfrm>
              <a:off x="4491267" y="5828697"/>
              <a:ext cx="0" cy="271829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276C208-ECF4-D5B5-5394-9D8EC7B823F6}"/>
              </a:ext>
            </a:extLst>
          </p:cNvPr>
          <p:cNvSpPr txBox="1"/>
          <p:nvPr/>
        </p:nvSpPr>
        <p:spPr>
          <a:xfrm>
            <a:off x="1347839" y="5193680"/>
            <a:ext cx="609599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MX" sz="10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1985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71518CC-8815-F0D8-ECB5-3CBAC644EBCD}"/>
              </a:ext>
            </a:extLst>
          </p:cNvPr>
          <p:cNvSpPr txBox="1"/>
          <p:nvPr/>
        </p:nvSpPr>
        <p:spPr>
          <a:xfrm>
            <a:off x="2854424" y="5193680"/>
            <a:ext cx="609599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MX" sz="1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1993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61EAA5A-7BB3-DE62-6422-CDB6D46938F4}"/>
              </a:ext>
            </a:extLst>
          </p:cNvPr>
          <p:cNvSpPr txBox="1"/>
          <p:nvPr/>
        </p:nvSpPr>
        <p:spPr>
          <a:xfrm>
            <a:off x="4312669" y="5193680"/>
            <a:ext cx="609599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MX" sz="10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8E4F0B6-D36D-CF63-AFFD-B216C31F6039}"/>
              </a:ext>
            </a:extLst>
          </p:cNvPr>
          <p:cNvSpPr txBox="1"/>
          <p:nvPr/>
        </p:nvSpPr>
        <p:spPr>
          <a:xfrm>
            <a:off x="5800966" y="5193680"/>
            <a:ext cx="609599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MX" sz="10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23" name="7 CuadroTexto">
            <a:extLst>
              <a:ext uri="{FF2B5EF4-FFF2-40B4-BE49-F238E27FC236}">
                <a16:creationId xmlns:a16="http://schemas.microsoft.com/office/drawing/2014/main" id="{7DB40400-30A4-E3B6-25CE-306DED6D76CD}"/>
              </a:ext>
            </a:extLst>
          </p:cNvPr>
          <p:cNvSpPr txBox="1"/>
          <p:nvPr/>
        </p:nvSpPr>
        <p:spPr>
          <a:xfrm>
            <a:off x="730591" y="320082"/>
            <a:ext cx="5601851" cy="55884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5764" tIns="32882" rIns="65764" bIns="32882">
            <a:spAutoFit/>
          </a:bodyPr>
          <a:lstStyle>
            <a:defPPr>
              <a:defRPr lang="es-MX"/>
            </a:defPPr>
            <a:lvl1pPr lvl="0">
              <a:defRPr sz="1900" b="1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defRPr>
            </a:lvl1pPr>
          </a:lstStyle>
          <a:p>
            <a:r>
              <a:rPr lang="es-MX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histórica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5CA9223-DA35-388F-F218-449BC6CEB3B0}"/>
              </a:ext>
            </a:extLst>
          </p:cNvPr>
          <p:cNvSpPr txBox="1"/>
          <p:nvPr/>
        </p:nvSpPr>
        <p:spPr>
          <a:xfrm>
            <a:off x="8298307" y="3508454"/>
            <a:ext cx="3340390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delle Sans" panose="02000503000000020004" pitchFamily="50" charset="0"/>
              </a:rPr>
              <a:t>www.ceigep.puebla.gob.mx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B0C9378-EBC3-A972-CAA0-E90182194D56}"/>
              </a:ext>
            </a:extLst>
          </p:cNvPr>
          <p:cNvSpPr txBox="1"/>
          <p:nvPr/>
        </p:nvSpPr>
        <p:spPr>
          <a:xfrm>
            <a:off x="8298307" y="2377860"/>
            <a:ext cx="334039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delle Sans" panose="02000503000000020004" pitchFamily="50" charset="0"/>
              </a:rPr>
              <a:t>www.inegi.org.mx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A24B5BC2-E3D7-9C8E-1105-36693862F807}"/>
              </a:ext>
            </a:extLst>
          </p:cNvPr>
          <p:cNvSpPr/>
          <p:nvPr/>
        </p:nvSpPr>
        <p:spPr>
          <a:xfrm>
            <a:off x="805183" y="1000932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0639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6288B-55C0-859D-2457-EAC94AF3A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4191E9B6-EE39-C09D-9EC5-8B43B7C17CF6}"/>
              </a:ext>
            </a:extLst>
          </p:cNvPr>
          <p:cNvSpPr txBox="1">
            <a:spLocks/>
          </p:cNvSpPr>
          <p:nvPr/>
        </p:nvSpPr>
        <p:spPr>
          <a:xfrm>
            <a:off x="949737" y="405955"/>
            <a:ext cx="4301305" cy="400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  <a:spcBef>
                <a:spcPts val="1000"/>
              </a:spcBef>
            </a:pPr>
            <a:r>
              <a:rPr lang="es-MX" altLang="ko-KR" dirty="0">
                <a:effectLst/>
              </a:rPr>
              <a:t>Objetivos del proyecto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5A3FE80-527C-8E1B-494F-E62658DBC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111" y="1994053"/>
            <a:ext cx="3577241" cy="3691942"/>
          </a:xfrm>
          <a:prstGeom prst="rect">
            <a:avLst/>
          </a:prstGeom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A568BB8-CC53-0E5A-C79A-B72F9731F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877" y="3067582"/>
            <a:ext cx="1629277" cy="1642311"/>
          </a:xfrm>
          <a:prstGeom prst="rect">
            <a:avLst/>
          </a:prstGeom>
        </p:spPr>
      </p:pic>
      <p:pic>
        <p:nvPicPr>
          <p:cNvPr id="7" name="Picture 2" descr="http://gaceta.cusur.udg.mx/wp-content/uploads/2020/07/Censo-poblacio%CC%81n.png">
            <a:extLst>
              <a:ext uri="{FF2B5EF4-FFF2-40B4-BE49-F238E27FC236}">
                <a16:creationId xmlns:a16="http://schemas.microsoft.com/office/drawing/2014/main" id="{C6A489A4-E086-6A0E-6AF2-3DB3BE01E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239" y="3549647"/>
            <a:ext cx="778565" cy="70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873FE4F-C529-CA3E-40BB-7211F1022DB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80809">
                  <a:alpha val="18431"/>
                </a:srgbClr>
              </a:clrFrom>
              <a:clrTo>
                <a:srgbClr val="08080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1768" y="1640048"/>
            <a:ext cx="1481161" cy="1493010"/>
          </a:xfrm>
          <a:prstGeom prst="rect">
            <a:avLst/>
          </a:prstGeom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1B16413-B1F5-DB10-02EB-7070C28BEC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4432" y="1582172"/>
            <a:ext cx="1481161" cy="149301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5D193BD-D6F8-27BF-276D-6952D47E0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379" y="3074729"/>
            <a:ext cx="1629277" cy="164231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DB2D77B-BE3F-1E8A-B683-51490C725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2856" y="4734905"/>
            <a:ext cx="1481161" cy="149301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B65FAFD-6902-D060-EEE3-25C54A6CF4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8617" y="4674734"/>
            <a:ext cx="1481161" cy="1493010"/>
          </a:xfrm>
          <a:prstGeom prst="rect">
            <a:avLst/>
          </a:prstGeom>
        </p:spPr>
      </p:pic>
      <p:sp>
        <p:nvSpPr>
          <p:cNvPr id="15" name="TextBox 30">
            <a:extLst>
              <a:ext uri="{FF2B5EF4-FFF2-40B4-BE49-F238E27FC236}">
                <a16:creationId xmlns:a16="http://schemas.microsoft.com/office/drawing/2014/main" id="{4E5A5974-8A9D-6884-5455-7B920158CB5F}"/>
              </a:ext>
            </a:extLst>
          </p:cNvPr>
          <p:cNvSpPr txBox="1"/>
          <p:nvPr/>
        </p:nvSpPr>
        <p:spPr>
          <a:xfrm>
            <a:off x="1656136" y="1547200"/>
            <a:ext cx="2172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Contribuir en el desarrollo de un banco de información con mayores niveles de desagregación</a:t>
            </a:r>
            <a:r>
              <a:rPr lang="es-MX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TextBox 30">
            <a:extLst>
              <a:ext uri="{FF2B5EF4-FFF2-40B4-BE49-F238E27FC236}">
                <a16:creationId xmlns:a16="http://schemas.microsoft.com/office/drawing/2014/main" id="{CEA58508-FA98-BF30-ADC8-D495C110B7FA}"/>
              </a:ext>
            </a:extLst>
          </p:cNvPr>
          <p:cNvSpPr txBox="1"/>
          <p:nvPr/>
        </p:nvSpPr>
        <p:spPr>
          <a:xfrm>
            <a:off x="8088863" y="1597198"/>
            <a:ext cx="21729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altLang="ko-KR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Aportar al desarrollo y fortalecimiento del Sistema Nacional de Información Estadística y Geográfica (SNIEG)</a:t>
            </a:r>
            <a:r>
              <a:rPr lang="es-MX" altLang="ko-K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altLang="ko-KR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30">
            <a:extLst>
              <a:ext uri="{FF2B5EF4-FFF2-40B4-BE49-F238E27FC236}">
                <a16:creationId xmlns:a16="http://schemas.microsoft.com/office/drawing/2014/main" id="{F37F65A7-87CB-D9FD-3650-4E87440BB486}"/>
              </a:ext>
            </a:extLst>
          </p:cNvPr>
          <p:cNvSpPr txBox="1"/>
          <p:nvPr/>
        </p:nvSpPr>
        <p:spPr>
          <a:xfrm>
            <a:off x="734409" y="3438298"/>
            <a:ext cx="21729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Integrar información obtenida a partir de censos, encuestas. </a:t>
            </a:r>
          </a:p>
        </p:txBody>
      </p:sp>
      <p:sp>
        <p:nvSpPr>
          <p:cNvPr id="18" name="TextBox 30">
            <a:extLst>
              <a:ext uri="{FF2B5EF4-FFF2-40B4-BE49-F238E27FC236}">
                <a16:creationId xmlns:a16="http://schemas.microsoft.com/office/drawing/2014/main" id="{1A1D4A3A-5241-0C70-5F6F-779C59F984F1}"/>
              </a:ext>
            </a:extLst>
          </p:cNvPr>
          <p:cNvSpPr txBox="1"/>
          <p:nvPr/>
        </p:nvSpPr>
        <p:spPr>
          <a:xfrm>
            <a:off x="8513096" y="3191917"/>
            <a:ext cx="242690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Concentrar información estadística relativa al quehacer de las dependencias y organismos de la Administración Pública Federal y Estatal</a:t>
            </a:r>
            <a:r>
              <a:rPr lang="es-MX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TextBox 30">
            <a:extLst>
              <a:ext uri="{FF2B5EF4-FFF2-40B4-BE49-F238E27FC236}">
                <a16:creationId xmlns:a16="http://schemas.microsoft.com/office/drawing/2014/main" id="{99B70FE7-4495-EB06-4961-32E38D26444F}"/>
              </a:ext>
            </a:extLst>
          </p:cNvPr>
          <p:cNvSpPr txBox="1"/>
          <p:nvPr/>
        </p:nvSpPr>
        <p:spPr>
          <a:xfrm>
            <a:off x="1369950" y="5094043"/>
            <a:ext cx="2172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Agrupar estadísticas relevantes y actuales en el contexto estatal y municipal.</a:t>
            </a:r>
          </a:p>
        </p:txBody>
      </p:sp>
      <p:sp>
        <p:nvSpPr>
          <p:cNvPr id="20" name="TextBox 30">
            <a:extLst>
              <a:ext uri="{FF2B5EF4-FFF2-40B4-BE49-F238E27FC236}">
                <a16:creationId xmlns:a16="http://schemas.microsoft.com/office/drawing/2014/main" id="{9C713179-9590-B402-289D-097C2A38ED82}"/>
              </a:ext>
            </a:extLst>
          </p:cNvPr>
          <p:cNvSpPr txBox="1"/>
          <p:nvPr/>
        </p:nvSpPr>
        <p:spPr>
          <a:xfrm>
            <a:off x="7545792" y="5167546"/>
            <a:ext cx="2172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Aprovechar el acervo de información estadística proveniente de Registros Administrativos</a:t>
            </a:r>
            <a:r>
              <a:rPr lang="es-MX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75148EE4-578F-A32A-AA1A-1DF769858A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5979"/>
          <a:stretch/>
        </p:blipFill>
        <p:spPr>
          <a:xfrm>
            <a:off x="5989911" y="2120084"/>
            <a:ext cx="1190201" cy="405796"/>
          </a:xfrm>
          <a:prstGeom prst="rect">
            <a:avLst/>
          </a:prstGeom>
        </p:spPr>
      </p:pic>
      <p:pic>
        <p:nvPicPr>
          <p:cNvPr id="22" name="Picture 4" descr="Enfermedades raras instituciones - Genotipia">
            <a:extLst>
              <a:ext uri="{FF2B5EF4-FFF2-40B4-BE49-F238E27FC236}">
                <a16:creationId xmlns:a16="http://schemas.microsoft.com/office/drawing/2014/main" id="{7087ED72-CA90-4D4C-F6C1-65A0BFD53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171" y="3427026"/>
            <a:ext cx="1113692" cy="67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Sabías que el SIAP utiliza registros administrativos para la generación y  validación de la estadística pecuaria? | Servicio de Información  Agroalimentaria y Pesquera | Gobierno | gob.mx">
            <a:extLst>
              <a:ext uri="{FF2B5EF4-FFF2-40B4-BE49-F238E27FC236}">
                <a16:creationId xmlns:a16="http://schemas.microsoft.com/office/drawing/2014/main" id="{5C72F708-18A4-484F-5967-EF2D5E02D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419" y="5141029"/>
            <a:ext cx="1031323" cy="65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Niveles de gobierno (Federal, Estatal y Municipal) - YouTube">
            <a:extLst>
              <a:ext uri="{FF2B5EF4-FFF2-40B4-BE49-F238E27FC236}">
                <a16:creationId xmlns:a16="http://schemas.microsoft.com/office/drawing/2014/main" id="{EF8E26E9-CFCF-D93D-FDBE-F5D9787E4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374" y="5066428"/>
            <a:ext cx="920154" cy="68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La era del ruteador desagregado y su relevancia en redes de transporte 5G –  TeleSemana.com">
            <a:extLst>
              <a:ext uri="{FF2B5EF4-FFF2-40B4-BE49-F238E27FC236}">
                <a16:creationId xmlns:a16="http://schemas.microsoft.com/office/drawing/2014/main" id="{FF8527B0-5DE0-E452-3547-CB233C232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740" y="2057725"/>
            <a:ext cx="1041302" cy="54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Elipse 28">
            <a:extLst>
              <a:ext uri="{FF2B5EF4-FFF2-40B4-BE49-F238E27FC236}">
                <a16:creationId xmlns:a16="http://schemas.microsoft.com/office/drawing/2014/main" id="{4EFAD3B0-988D-6EF1-EEA4-DDC02477C5C2}"/>
              </a:ext>
            </a:extLst>
          </p:cNvPr>
          <p:cNvSpPr/>
          <p:nvPr/>
        </p:nvSpPr>
        <p:spPr>
          <a:xfrm>
            <a:off x="4038390" y="1690340"/>
            <a:ext cx="1404000" cy="1332000"/>
          </a:xfrm>
          <a:prstGeom prst="ellipse">
            <a:avLst/>
          </a:prstGeom>
          <a:noFill/>
          <a:ln w="76200">
            <a:solidFill>
              <a:srgbClr val="0030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highlight>
                <a:srgbClr val="FFFF00"/>
              </a:highlight>
            </a:endParaRP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ED1C25D6-C690-A234-0697-274D95268231}"/>
              </a:ext>
            </a:extLst>
          </p:cNvPr>
          <p:cNvSpPr/>
          <p:nvPr/>
        </p:nvSpPr>
        <p:spPr>
          <a:xfrm>
            <a:off x="5871436" y="1671686"/>
            <a:ext cx="1404000" cy="1332000"/>
          </a:xfrm>
          <a:prstGeom prst="ellipse">
            <a:avLst/>
          </a:prstGeom>
          <a:noFill/>
          <a:ln w="76200">
            <a:solidFill>
              <a:srgbClr val="0030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highlight>
                <a:srgbClr val="FFFF00"/>
              </a:highlight>
            </a:endParaRP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A5D614ED-0223-95F0-676A-C77BCF59074E}"/>
              </a:ext>
            </a:extLst>
          </p:cNvPr>
          <p:cNvSpPr/>
          <p:nvPr/>
        </p:nvSpPr>
        <p:spPr>
          <a:xfrm>
            <a:off x="6793570" y="3154814"/>
            <a:ext cx="1491727" cy="1476000"/>
          </a:xfrm>
          <a:prstGeom prst="ellipse">
            <a:avLst/>
          </a:prstGeom>
          <a:noFill/>
          <a:ln w="76200">
            <a:solidFill>
              <a:srgbClr val="0030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highlight>
                <a:srgbClr val="FFFF00"/>
              </a:highlight>
            </a:endParaRPr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C78DD1C4-2203-B172-CE75-9147FD298D4F}"/>
              </a:ext>
            </a:extLst>
          </p:cNvPr>
          <p:cNvSpPr/>
          <p:nvPr/>
        </p:nvSpPr>
        <p:spPr>
          <a:xfrm>
            <a:off x="3036699" y="3154814"/>
            <a:ext cx="1491727" cy="1476000"/>
          </a:xfrm>
          <a:prstGeom prst="ellipse">
            <a:avLst/>
          </a:prstGeom>
          <a:noFill/>
          <a:ln w="76200">
            <a:solidFill>
              <a:srgbClr val="0030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highlight>
                <a:srgbClr val="FFFF00"/>
              </a:highlight>
            </a:endParaRPr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80A3F01C-DFD3-CE2B-E3E6-3DED1C05F159}"/>
              </a:ext>
            </a:extLst>
          </p:cNvPr>
          <p:cNvSpPr/>
          <p:nvPr/>
        </p:nvSpPr>
        <p:spPr>
          <a:xfrm>
            <a:off x="4017942" y="4734905"/>
            <a:ext cx="1368000" cy="1332000"/>
          </a:xfrm>
          <a:prstGeom prst="ellipse">
            <a:avLst/>
          </a:prstGeom>
          <a:noFill/>
          <a:ln w="76200">
            <a:solidFill>
              <a:srgbClr val="0030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highlight>
                <a:srgbClr val="FFFF00"/>
              </a:highlight>
            </a:endParaRPr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111EDA07-7341-962F-01C8-08EE1394C617}"/>
              </a:ext>
            </a:extLst>
          </p:cNvPr>
          <p:cNvSpPr/>
          <p:nvPr/>
        </p:nvSpPr>
        <p:spPr>
          <a:xfrm>
            <a:off x="5891939" y="4802346"/>
            <a:ext cx="1368000" cy="1332000"/>
          </a:xfrm>
          <a:prstGeom prst="ellipse">
            <a:avLst/>
          </a:prstGeom>
          <a:noFill/>
          <a:ln w="76200">
            <a:solidFill>
              <a:srgbClr val="0030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highlight>
                <a:srgbClr val="FFFF00"/>
              </a:highlight>
            </a:endParaRPr>
          </a:p>
        </p:txBody>
      </p:sp>
      <p:sp>
        <p:nvSpPr>
          <p:cNvPr id="3" name="TextBox 30">
            <a:extLst>
              <a:ext uri="{FF2B5EF4-FFF2-40B4-BE49-F238E27FC236}">
                <a16:creationId xmlns:a16="http://schemas.microsoft.com/office/drawing/2014/main" id="{8F5B3491-9065-4FBC-F92E-9ACA241FFB3C}"/>
              </a:ext>
            </a:extLst>
          </p:cNvPr>
          <p:cNvSpPr txBox="1"/>
          <p:nvPr/>
        </p:nvSpPr>
        <p:spPr>
          <a:xfrm>
            <a:off x="4609825" y="3554232"/>
            <a:ext cx="20018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sz="2400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IEGEMC</a:t>
            </a:r>
          </a:p>
          <a:p>
            <a:pPr algn="ctr"/>
            <a:r>
              <a:rPr lang="es-MX" altLang="ko-KR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8897138-9546-1E31-743B-0934E2F7B4D8}"/>
              </a:ext>
            </a:extLst>
          </p:cNvPr>
          <p:cNvSpPr/>
          <p:nvPr/>
        </p:nvSpPr>
        <p:spPr>
          <a:xfrm>
            <a:off x="1054186" y="1012832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6693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1F309-64E7-4C63-484E-7B9B58511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CB3F64A-C4C6-F366-CD58-B77EDF50BB9D}"/>
              </a:ext>
            </a:extLst>
          </p:cNvPr>
          <p:cNvSpPr/>
          <p:nvPr/>
        </p:nvSpPr>
        <p:spPr>
          <a:xfrm>
            <a:off x="0" y="2680911"/>
            <a:ext cx="12192000" cy="20055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1BA3E2"/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A16D518-66BA-D86C-BAA6-74C8AE0279D8}"/>
              </a:ext>
            </a:extLst>
          </p:cNvPr>
          <p:cNvCxnSpPr/>
          <p:nvPr/>
        </p:nvCxnSpPr>
        <p:spPr>
          <a:xfrm>
            <a:off x="7289235" y="4971958"/>
            <a:ext cx="1050489" cy="0"/>
          </a:xfrm>
          <a:prstGeom prst="line">
            <a:avLst/>
          </a:prstGeom>
          <a:ln w="38100">
            <a:solidFill>
              <a:srgbClr val="00BF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E3A7172B-4762-A42A-6684-9D9E1F8EB4B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6361" y="2711322"/>
            <a:ext cx="2099174" cy="197513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D6CD"/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80BEF1D-8537-21E8-4C6D-40161A9BD01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33171" y="2597021"/>
            <a:ext cx="2099174" cy="197513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D6CD"/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122410D-8BF9-AC3C-BAE1-6F0BDCBF86C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40451" y="2711322"/>
            <a:ext cx="2108715" cy="197513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D6CD"/>
            </a:outerShdw>
          </a:effectLst>
        </p:spPr>
      </p:pic>
      <p:sp>
        <p:nvSpPr>
          <p:cNvPr id="11" name="TextBox 30">
            <a:extLst>
              <a:ext uri="{FF2B5EF4-FFF2-40B4-BE49-F238E27FC236}">
                <a16:creationId xmlns:a16="http://schemas.microsoft.com/office/drawing/2014/main" id="{72DA96AB-5354-9E85-CC28-B3207D32DE67}"/>
              </a:ext>
            </a:extLst>
          </p:cNvPr>
          <p:cNvSpPr txBox="1"/>
          <p:nvPr/>
        </p:nvSpPr>
        <p:spPr>
          <a:xfrm>
            <a:off x="211597" y="1577296"/>
            <a:ext cx="32081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altLang="ko-KR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Plataforma web desarrollada por INEGI que permite integrar la información de las entidades federativas.</a:t>
            </a:r>
          </a:p>
          <a:p>
            <a:pPr algn="just"/>
            <a:endParaRPr lang="es-MX" altLang="ko-KR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30">
            <a:extLst>
              <a:ext uri="{FF2B5EF4-FFF2-40B4-BE49-F238E27FC236}">
                <a16:creationId xmlns:a16="http://schemas.microsoft.com/office/drawing/2014/main" id="{C2A203C3-2162-FCFE-EF67-37D979F39F3D}"/>
              </a:ext>
            </a:extLst>
          </p:cNvPr>
          <p:cNvSpPr txBox="1"/>
          <p:nvPr/>
        </p:nvSpPr>
        <p:spPr>
          <a:xfrm>
            <a:off x="6779430" y="5087952"/>
            <a:ext cx="2070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just"/>
            <a:r>
              <a:rPr lang="es-MX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Automatiza la generación de cuadros estadísticos.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3DA933B-ACB9-BE38-A08D-14E76469B1B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30149" y="2584321"/>
            <a:ext cx="2099174" cy="197513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D6CD"/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B420FA8-7171-E4A0-7323-419B602F0E5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46827" y="2698622"/>
            <a:ext cx="2099174" cy="197513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D6CD"/>
            </a:outerShdw>
          </a:effectLst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945DA6A-929A-AD94-D4F1-685E3F75B7F5}"/>
              </a:ext>
            </a:extLst>
          </p:cNvPr>
          <p:cNvCxnSpPr/>
          <p:nvPr/>
        </p:nvCxnSpPr>
        <p:spPr>
          <a:xfrm>
            <a:off x="1244736" y="2584321"/>
            <a:ext cx="1050489" cy="0"/>
          </a:xfrm>
          <a:prstGeom prst="line">
            <a:avLst/>
          </a:prstGeom>
          <a:ln w="38100">
            <a:solidFill>
              <a:srgbClr val="00BF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E66E3B0A-CB7A-141A-65B4-D6F07480E22F}"/>
              </a:ext>
            </a:extLst>
          </p:cNvPr>
          <p:cNvCxnSpPr/>
          <p:nvPr/>
        </p:nvCxnSpPr>
        <p:spPr>
          <a:xfrm>
            <a:off x="5132345" y="2501141"/>
            <a:ext cx="1050489" cy="0"/>
          </a:xfrm>
          <a:prstGeom prst="line">
            <a:avLst/>
          </a:prstGeom>
          <a:ln w="38100">
            <a:solidFill>
              <a:srgbClr val="00BF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F38CA657-8213-B180-9D84-28B6C0B9BA1D}"/>
              </a:ext>
            </a:extLst>
          </p:cNvPr>
          <p:cNvCxnSpPr/>
          <p:nvPr/>
        </p:nvCxnSpPr>
        <p:spPr>
          <a:xfrm>
            <a:off x="8774023" y="2453750"/>
            <a:ext cx="1050489" cy="0"/>
          </a:xfrm>
          <a:prstGeom prst="line">
            <a:avLst/>
          </a:prstGeom>
          <a:ln w="38100">
            <a:solidFill>
              <a:srgbClr val="00BF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0A2C1186-10BE-7657-9B4A-3E04211AEF1B}"/>
              </a:ext>
            </a:extLst>
          </p:cNvPr>
          <p:cNvCxnSpPr/>
          <p:nvPr/>
        </p:nvCxnSpPr>
        <p:spPr>
          <a:xfrm>
            <a:off x="3514050" y="5010595"/>
            <a:ext cx="1050489" cy="0"/>
          </a:xfrm>
          <a:prstGeom prst="line">
            <a:avLst/>
          </a:prstGeom>
          <a:ln w="38100">
            <a:solidFill>
              <a:srgbClr val="00BF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E2F7B0D9-C0C0-D257-FBC8-3F58B8833BCD}"/>
              </a:ext>
            </a:extLst>
          </p:cNvPr>
          <p:cNvSpPr/>
          <p:nvPr/>
        </p:nvSpPr>
        <p:spPr>
          <a:xfrm>
            <a:off x="1720232" y="3193745"/>
            <a:ext cx="1050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altLang="ko-KR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1" name="TextBox 30">
            <a:extLst>
              <a:ext uri="{FF2B5EF4-FFF2-40B4-BE49-F238E27FC236}">
                <a16:creationId xmlns:a16="http://schemas.microsoft.com/office/drawing/2014/main" id="{73FCE429-9DB8-41F1-4958-BF182A33FF0E}"/>
              </a:ext>
            </a:extLst>
          </p:cNvPr>
          <p:cNvSpPr txBox="1"/>
          <p:nvPr/>
        </p:nvSpPr>
        <p:spPr>
          <a:xfrm>
            <a:off x="4674735" y="1438087"/>
            <a:ext cx="2070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just"/>
            <a:r>
              <a:rPr lang="es-MX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 el trabajo del personal de enlace con las fuentes informantes.</a:t>
            </a:r>
            <a:endParaRPr lang="es-MX" altLang="ko-KR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30">
            <a:extLst>
              <a:ext uri="{FF2B5EF4-FFF2-40B4-BE49-F238E27FC236}">
                <a16:creationId xmlns:a16="http://schemas.microsoft.com/office/drawing/2014/main" id="{4F0D527D-86D2-2F1C-3CF8-868F5F95862E}"/>
              </a:ext>
            </a:extLst>
          </p:cNvPr>
          <p:cNvSpPr txBox="1"/>
          <p:nvPr/>
        </p:nvSpPr>
        <p:spPr>
          <a:xfrm>
            <a:off x="3107744" y="5087953"/>
            <a:ext cx="2070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just"/>
            <a:r>
              <a:rPr lang="es-MX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Simplifica el proceso de integración de la información</a:t>
            </a:r>
            <a:endParaRPr lang="es-MX" altLang="ko-KR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935314BC-8D7C-1FDB-D51D-E1B4A6989E33}"/>
              </a:ext>
            </a:extLst>
          </p:cNvPr>
          <p:cNvSpPr/>
          <p:nvPr/>
        </p:nvSpPr>
        <p:spPr>
          <a:xfrm>
            <a:off x="5394796" y="3332245"/>
            <a:ext cx="1050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altLang="ko-KR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9BD8D86-74B2-393E-7B53-FB24A6104A7C}"/>
              </a:ext>
            </a:extLst>
          </p:cNvPr>
          <p:cNvSpPr/>
          <p:nvPr/>
        </p:nvSpPr>
        <p:spPr>
          <a:xfrm>
            <a:off x="3502618" y="3280347"/>
            <a:ext cx="1050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altLang="ko-KR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C9CAF5AC-2E31-4A51-EE9B-84452BE34395}"/>
              </a:ext>
            </a:extLst>
          </p:cNvPr>
          <p:cNvSpPr/>
          <p:nvPr/>
        </p:nvSpPr>
        <p:spPr>
          <a:xfrm>
            <a:off x="7092653" y="3332245"/>
            <a:ext cx="1050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altLang="ko-KR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A611A3CE-6900-94A6-FC5A-66EEAC29776D}"/>
              </a:ext>
            </a:extLst>
          </p:cNvPr>
          <p:cNvSpPr/>
          <p:nvPr/>
        </p:nvSpPr>
        <p:spPr>
          <a:xfrm>
            <a:off x="8924856" y="3295736"/>
            <a:ext cx="1050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altLang="ko-KR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3B84307-6ED5-1A1F-D6AD-427A7FF36DA8}"/>
              </a:ext>
            </a:extLst>
          </p:cNvPr>
          <p:cNvSpPr txBox="1"/>
          <p:nvPr/>
        </p:nvSpPr>
        <p:spPr>
          <a:xfrm>
            <a:off x="946485" y="310415"/>
            <a:ext cx="9028859" cy="70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es-MX" sz="2800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Integrado de Productos Estadísticos (</a:t>
            </a:r>
            <a:r>
              <a:rPr lang="es-MX" sz="2800" b="1" dirty="0" err="1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SIPrE</a:t>
            </a:r>
            <a:r>
              <a:rPr lang="es-MX" sz="2800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FF52873-34F9-742D-9886-21323B3CF649}"/>
              </a:ext>
            </a:extLst>
          </p:cNvPr>
          <p:cNvSpPr/>
          <p:nvPr/>
        </p:nvSpPr>
        <p:spPr>
          <a:xfrm>
            <a:off x="1054186" y="1012832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TextBox 30">
            <a:extLst>
              <a:ext uri="{FF2B5EF4-FFF2-40B4-BE49-F238E27FC236}">
                <a16:creationId xmlns:a16="http://schemas.microsoft.com/office/drawing/2014/main" id="{B89FABDF-1969-AE17-34ED-91DBA5357244}"/>
              </a:ext>
            </a:extLst>
          </p:cNvPr>
          <p:cNvSpPr txBox="1"/>
          <p:nvPr/>
        </p:nvSpPr>
        <p:spPr>
          <a:xfrm>
            <a:off x="8321143" y="1180699"/>
            <a:ext cx="17548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just"/>
            <a:r>
              <a:rPr lang="es-MX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autorizados quedan disponibles para su consulta y análisis</a:t>
            </a:r>
            <a:endParaRPr lang="es-MX" altLang="ko-KR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44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8E64F-579B-4920-476D-72AAE9107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BD56393-8033-D5B3-C98B-D3F1A58AC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39" y="2267359"/>
            <a:ext cx="5322834" cy="31138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27000">
              <a:srgbClr val="C19696"/>
            </a:glow>
            <a:outerShdw blurRad="50800" dist="50800" dir="5400000" algn="ctr" rotWithShape="0">
              <a:schemeClr val="accent4">
                <a:lumMod val="75000"/>
              </a:scheme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AE79127-C79C-07B1-2CE5-DC1D0336D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7" y="2591466"/>
            <a:ext cx="3630768" cy="220693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B96E19C2-7D51-4C29-FA3C-18BD77EDADDB}"/>
              </a:ext>
            </a:extLst>
          </p:cNvPr>
          <p:cNvGrpSpPr/>
          <p:nvPr/>
        </p:nvGrpSpPr>
        <p:grpSpPr>
          <a:xfrm>
            <a:off x="6703380" y="2054803"/>
            <a:ext cx="878966" cy="1981789"/>
            <a:chOff x="6682092" y="3122162"/>
            <a:chExt cx="878966" cy="1981789"/>
          </a:xfrm>
          <a:gradFill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</p:grpSpPr>
        <p:sp>
          <p:nvSpPr>
            <p:cNvPr id="6" name="Round Diagonal Corner Rectangle 11">
              <a:extLst>
                <a:ext uri="{FF2B5EF4-FFF2-40B4-BE49-F238E27FC236}">
                  <a16:creationId xmlns:a16="http://schemas.microsoft.com/office/drawing/2014/main" id="{95CD2BE1-1A8B-3F66-F3AB-66E7C1B132BC}"/>
                </a:ext>
              </a:extLst>
            </p:cNvPr>
            <p:cNvSpPr/>
            <p:nvPr/>
          </p:nvSpPr>
          <p:spPr>
            <a:xfrm>
              <a:off x="6730962" y="4273855"/>
              <a:ext cx="830096" cy="830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 Diagonal Corner Rectangle 8">
              <a:extLst>
                <a:ext uri="{FF2B5EF4-FFF2-40B4-BE49-F238E27FC236}">
                  <a16:creationId xmlns:a16="http://schemas.microsoft.com/office/drawing/2014/main" id="{3633D0EF-C7F2-8756-FB63-63E7447FEE90}"/>
                </a:ext>
              </a:extLst>
            </p:cNvPr>
            <p:cNvSpPr/>
            <p:nvPr/>
          </p:nvSpPr>
          <p:spPr>
            <a:xfrm>
              <a:off x="6682092" y="3122162"/>
              <a:ext cx="830096" cy="830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7">
            <a:extLst>
              <a:ext uri="{FF2B5EF4-FFF2-40B4-BE49-F238E27FC236}">
                <a16:creationId xmlns:a16="http://schemas.microsoft.com/office/drawing/2014/main" id="{85BBED15-919D-8835-06F5-AEAF1F0F10FA}"/>
              </a:ext>
            </a:extLst>
          </p:cNvPr>
          <p:cNvSpPr/>
          <p:nvPr/>
        </p:nvSpPr>
        <p:spPr>
          <a:xfrm>
            <a:off x="7635805" y="2177463"/>
            <a:ext cx="38210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spc="50" dirty="0">
                <a:ln w="1143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Acompañamiento por personal del INEGI.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E0AD7CB-9D78-9304-07EB-32CF12EFC1CD}"/>
              </a:ext>
            </a:extLst>
          </p:cNvPr>
          <p:cNvSpPr/>
          <p:nvPr/>
        </p:nvSpPr>
        <p:spPr>
          <a:xfrm>
            <a:off x="7635805" y="3275581"/>
            <a:ext cx="38210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spc="50" dirty="0">
                <a:ln w="1143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Asesoría para la integración de la información y para su ingreso al SIPrE.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59A03AA-FDB0-D0CD-A567-D1E67160C29D}"/>
              </a:ext>
            </a:extLst>
          </p:cNvPr>
          <p:cNvSpPr txBox="1"/>
          <p:nvPr/>
        </p:nvSpPr>
        <p:spPr>
          <a:xfrm>
            <a:off x="969331" y="412438"/>
            <a:ext cx="10975925" cy="400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spcBef>
                <a:spcPts val="1000"/>
              </a:spcBef>
              <a:defRPr sz="2800" b="1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dirty="0">
                <a:solidFill>
                  <a:srgbClr val="002060"/>
                </a:solidFill>
              </a:rPr>
              <a:t>Funciones del INEGI en el proceso de integración de datos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12A62929-A6D2-B7F9-B447-E2667126C73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7006884" y="2218615"/>
            <a:ext cx="282073" cy="451316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0A05C2DE-5C5D-3249-3C6C-887EB9FDEA9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27291" y="3320942"/>
            <a:ext cx="494051" cy="494051"/>
          </a:xfrm>
          <a:prstGeom prst="rect">
            <a:avLst/>
          </a:prstGeom>
        </p:spPr>
      </p:pic>
      <p:sp>
        <p:nvSpPr>
          <p:cNvPr id="35" name="Round Diagonal Corner Rectangle 11">
            <a:extLst>
              <a:ext uri="{FF2B5EF4-FFF2-40B4-BE49-F238E27FC236}">
                <a16:creationId xmlns:a16="http://schemas.microsoft.com/office/drawing/2014/main" id="{E25679B0-D096-FA14-980B-BD6026E8EE8B}"/>
              </a:ext>
            </a:extLst>
          </p:cNvPr>
          <p:cNvSpPr/>
          <p:nvPr/>
        </p:nvSpPr>
        <p:spPr>
          <a:xfrm>
            <a:off x="6731088" y="4272976"/>
            <a:ext cx="830096" cy="830096"/>
          </a:xfrm>
          <a:prstGeom prst="rect">
            <a:avLst/>
          </a:prstGeom>
          <a:gradFill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id="{42C1C7C0-EEC0-97A0-8EC1-C150CFC3C8B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45902" y="4402393"/>
            <a:ext cx="400467" cy="400467"/>
          </a:xfrm>
          <a:prstGeom prst="rect">
            <a:avLst/>
          </a:prstGeom>
        </p:spPr>
      </p:pic>
      <p:sp>
        <p:nvSpPr>
          <p:cNvPr id="45" name="TextBox 43">
            <a:extLst>
              <a:ext uri="{FF2B5EF4-FFF2-40B4-BE49-F238E27FC236}">
                <a16:creationId xmlns:a16="http://schemas.microsoft.com/office/drawing/2014/main" id="{C312B6A4-785E-58B3-F9A4-D5CF1D74B8B6}"/>
              </a:ext>
            </a:extLst>
          </p:cNvPr>
          <p:cNvSpPr txBox="1"/>
          <p:nvPr/>
        </p:nvSpPr>
        <p:spPr>
          <a:xfrm>
            <a:off x="7635805" y="4272976"/>
            <a:ext cx="4556195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spc="50">
                <a:ln w="11430"/>
                <a:solidFill>
                  <a:srgbClr val="003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b="1" dirty="0"/>
              <a:t>Liga de captura en </a:t>
            </a:r>
            <a:r>
              <a:rPr lang="es-MX" b="1" dirty="0" err="1"/>
              <a:t>SIPrE</a:t>
            </a:r>
            <a:endParaRPr lang="es-MX" b="1" dirty="0">
              <a:solidFill>
                <a:srgbClr val="002060"/>
              </a:solidFill>
              <a:effectLst/>
            </a:endParaRPr>
          </a:p>
          <a:p>
            <a:r>
              <a:rPr lang="es-MX" sz="1400" dirty="0">
                <a:solidFill>
                  <a:srgbClr val="002060"/>
                </a:solidFill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SIPrE - Captura, Revisión y Liberación (sipre.inegi.org.mx</a:t>
            </a:r>
            <a:r>
              <a:rPr lang="es-MX" dirty="0">
                <a:solidFill>
                  <a:srgbClr val="002060"/>
                </a:solidFill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s-MX" dirty="0">
              <a:solidFill>
                <a:srgbClr val="002060"/>
              </a:solidFill>
              <a:effectLst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58F0587-394C-B55B-1409-FE5F81142F38}"/>
              </a:ext>
            </a:extLst>
          </p:cNvPr>
          <p:cNvSpPr/>
          <p:nvPr/>
        </p:nvSpPr>
        <p:spPr>
          <a:xfrm>
            <a:off x="1054186" y="1012832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1279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B3E6D-A0C3-96C8-8A1B-9B7664A22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            <a:extLst>
              <a:ext uri="{FF2B5EF4-FFF2-40B4-BE49-F238E27FC236}">
                <a16:creationId xmlns:a16="http://schemas.microsoft.com/office/drawing/2014/main" id="{4ED0136C-654E-39CF-3BED-7A92C692D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01" b="8556"/>
          <a:stretch/>
        </p:blipFill>
        <p:spPr bwMode="auto">
          <a:xfrm>
            <a:off x="8867260" y="4098388"/>
            <a:ext cx="1550634" cy="109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" name="Oval 12">
            <a:extLst>
              <a:ext uri="{FF2B5EF4-FFF2-40B4-BE49-F238E27FC236}">
                <a16:creationId xmlns:a16="http://schemas.microsoft.com/office/drawing/2014/main" id="{CBADD968-EA25-D51B-EFE4-6F41CC5A9AA1}"/>
              </a:ext>
            </a:extLst>
          </p:cNvPr>
          <p:cNvSpPr/>
          <p:nvPr/>
        </p:nvSpPr>
        <p:spPr>
          <a:xfrm>
            <a:off x="1821198" y="1585142"/>
            <a:ext cx="1094511" cy="1005383"/>
          </a:xfrm>
          <a:prstGeom prst="ellipse">
            <a:avLst/>
          </a:prstGeom>
          <a:solidFill>
            <a:srgbClr val="967DFF"/>
          </a:solidFill>
          <a:ln>
            <a:solidFill>
              <a:srgbClr val="DCC9C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41014"/>
              </a:solidFill>
            </a:endParaRPr>
          </a:p>
        </p:txBody>
      </p:sp>
      <p:sp>
        <p:nvSpPr>
          <p:cNvPr id="30" name="Oval 13">
            <a:extLst>
              <a:ext uri="{FF2B5EF4-FFF2-40B4-BE49-F238E27FC236}">
                <a16:creationId xmlns:a16="http://schemas.microsoft.com/office/drawing/2014/main" id="{4C115965-B57D-FDF0-C90B-ED20E95BDE8D}"/>
              </a:ext>
            </a:extLst>
          </p:cNvPr>
          <p:cNvSpPr/>
          <p:nvPr/>
        </p:nvSpPr>
        <p:spPr>
          <a:xfrm>
            <a:off x="1862701" y="1640369"/>
            <a:ext cx="1011503" cy="894927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50800" dir="6000000" algn="ctr" rotWithShape="0">
              <a:srgbClr val="000000">
                <a:alpha val="43137"/>
              </a:srgbClr>
            </a:outerShd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41014"/>
              </a:solidFill>
            </a:endParaRPr>
          </a:p>
        </p:txBody>
      </p:sp>
      <p:sp>
        <p:nvSpPr>
          <p:cNvPr id="39" name="Oval 12">
            <a:extLst>
              <a:ext uri="{FF2B5EF4-FFF2-40B4-BE49-F238E27FC236}">
                <a16:creationId xmlns:a16="http://schemas.microsoft.com/office/drawing/2014/main" id="{E30F96D1-823D-D19E-0294-F5B8829DC188}"/>
              </a:ext>
            </a:extLst>
          </p:cNvPr>
          <p:cNvSpPr/>
          <p:nvPr/>
        </p:nvSpPr>
        <p:spPr>
          <a:xfrm>
            <a:off x="1731907" y="3927118"/>
            <a:ext cx="1094511" cy="1005383"/>
          </a:xfrm>
          <a:prstGeom prst="ellipse">
            <a:avLst/>
          </a:prstGeom>
          <a:solidFill>
            <a:srgbClr val="967DFF"/>
          </a:solidFill>
          <a:ln>
            <a:solidFill>
              <a:srgbClr val="DCC9C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41014"/>
              </a:solidFill>
            </a:endParaRPr>
          </a:p>
        </p:txBody>
      </p:sp>
      <p:sp>
        <p:nvSpPr>
          <p:cNvPr id="14" name="Rectangle 35">
            <a:extLst>
              <a:ext uri="{FF2B5EF4-FFF2-40B4-BE49-F238E27FC236}">
                <a16:creationId xmlns:a16="http://schemas.microsoft.com/office/drawing/2014/main" id="{587708E7-D239-7090-E585-6C174B3973B2}"/>
              </a:ext>
            </a:extLst>
          </p:cNvPr>
          <p:cNvSpPr/>
          <p:nvPr/>
        </p:nvSpPr>
        <p:spPr>
          <a:xfrm>
            <a:off x="2189452" y="1856527"/>
            <a:ext cx="3906548" cy="42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MX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ASIGNACIÓN DE CARGA</a:t>
            </a:r>
            <a:endParaRPr lang="es-MX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776CAAF-7463-8CA0-FAA6-F040EE5AF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34" y="5070910"/>
            <a:ext cx="2323034" cy="675724"/>
          </a:xfrm>
          <a:prstGeom prst="rect">
            <a:avLst/>
          </a:prstGeom>
        </p:spPr>
      </p:pic>
      <p:pic>
        <p:nvPicPr>
          <p:cNvPr id="17" name="Imagen 4">
            <a:extLst>
              <a:ext uri="{FF2B5EF4-FFF2-40B4-BE49-F238E27FC236}">
                <a16:creationId xmlns:a16="http://schemas.microsoft.com/office/drawing/2014/main" id="{A8F1B282-3458-2C15-6FA7-A0FDB858F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3669" y="2376654"/>
            <a:ext cx="3317948" cy="122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209BA8C-E06F-A5D4-77D9-E6D92CC0B81E}"/>
              </a:ext>
            </a:extLst>
          </p:cNvPr>
          <p:cNvSpPr txBox="1"/>
          <p:nvPr/>
        </p:nvSpPr>
        <p:spPr>
          <a:xfrm>
            <a:off x="3948768" y="5253143"/>
            <a:ext cx="25551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spc="50" dirty="0">
                <a:ln w="11430"/>
                <a:solidFill>
                  <a:srgbClr val="00305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CAPTURA DE DATOS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078307B-1B8B-DCBA-6061-5F5D9D77530F}"/>
              </a:ext>
            </a:extLst>
          </p:cNvPr>
          <p:cNvSpPr txBox="1"/>
          <p:nvPr/>
        </p:nvSpPr>
        <p:spPr>
          <a:xfrm>
            <a:off x="8510105" y="3692618"/>
            <a:ext cx="39180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spc="50" dirty="0">
                <a:ln w="11430"/>
                <a:solidFill>
                  <a:srgbClr val="00305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IMPORTAR INFORMACIÓN A LA BASE</a:t>
            </a:r>
          </a:p>
        </p:txBody>
      </p:sp>
      <p:sp>
        <p:nvSpPr>
          <p:cNvPr id="35" name="Text Placeholder 1">
            <a:extLst>
              <a:ext uri="{FF2B5EF4-FFF2-40B4-BE49-F238E27FC236}">
                <a16:creationId xmlns:a16="http://schemas.microsoft.com/office/drawing/2014/main" id="{C226FF24-0D11-9274-3F4A-B25E60C644A3}"/>
              </a:ext>
            </a:extLst>
          </p:cNvPr>
          <p:cNvSpPr txBox="1">
            <a:spLocks/>
          </p:cNvSpPr>
          <p:nvPr/>
        </p:nvSpPr>
        <p:spPr>
          <a:xfrm>
            <a:off x="960877" y="457660"/>
            <a:ext cx="5933409" cy="400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es-MX" altLang="ko-KR" dirty="0">
                <a:effectLst/>
              </a:rPr>
              <a:t>Ingreso de información en SIPrE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FE330C5-5F9C-834D-D114-9CF11561D4E1}"/>
              </a:ext>
            </a:extLst>
          </p:cNvPr>
          <p:cNvSpPr txBox="1"/>
          <p:nvPr/>
        </p:nvSpPr>
        <p:spPr>
          <a:xfrm>
            <a:off x="2826418" y="4540739"/>
            <a:ext cx="25551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Usuario y </a:t>
            </a:r>
            <a:r>
              <a:rPr lang="es-MX" sz="1200" b="1" spc="50" dirty="0">
                <a:ln w="11430"/>
                <a:solidFill>
                  <a:srgbClr val="00305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contraseña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BE6F903-0C17-BA23-99E7-E96A1E77C7DF}"/>
              </a:ext>
            </a:extLst>
          </p:cNvPr>
          <p:cNvSpPr/>
          <p:nvPr/>
        </p:nvSpPr>
        <p:spPr>
          <a:xfrm>
            <a:off x="1054186" y="1012832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Oval 13">
            <a:extLst>
              <a:ext uri="{FF2B5EF4-FFF2-40B4-BE49-F238E27FC236}">
                <a16:creationId xmlns:a16="http://schemas.microsoft.com/office/drawing/2014/main" id="{803734DA-6F0E-0CEE-1556-38CD68837EAE}"/>
              </a:ext>
            </a:extLst>
          </p:cNvPr>
          <p:cNvSpPr/>
          <p:nvPr/>
        </p:nvSpPr>
        <p:spPr>
          <a:xfrm>
            <a:off x="1773410" y="3982344"/>
            <a:ext cx="1011503" cy="894927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50800" dir="6000000" algn="ctr" rotWithShape="0">
              <a:srgbClr val="000000">
                <a:alpha val="43137"/>
              </a:srgbClr>
            </a:outerShd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41014"/>
              </a:solidFill>
            </a:endParaRPr>
          </a:p>
        </p:txBody>
      </p:sp>
      <p:sp>
        <p:nvSpPr>
          <p:cNvPr id="11" name="Rectangle 33">
            <a:extLst>
              <a:ext uri="{FF2B5EF4-FFF2-40B4-BE49-F238E27FC236}">
                <a16:creationId xmlns:a16="http://schemas.microsoft.com/office/drawing/2014/main" id="{0C06336F-A379-88A2-29F8-9763A6DEC4EF}"/>
              </a:ext>
            </a:extLst>
          </p:cNvPr>
          <p:cNvSpPr/>
          <p:nvPr/>
        </p:nvSpPr>
        <p:spPr>
          <a:xfrm>
            <a:off x="2053436" y="4215935"/>
            <a:ext cx="2668155" cy="42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MX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CAPTURA MANUAL</a:t>
            </a:r>
          </a:p>
        </p:txBody>
      </p:sp>
      <p:sp>
        <p:nvSpPr>
          <p:cNvPr id="5" name="Oval 12">
            <a:extLst>
              <a:ext uri="{FF2B5EF4-FFF2-40B4-BE49-F238E27FC236}">
                <a16:creationId xmlns:a16="http://schemas.microsoft.com/office/drawing/2014/main" id="{0548FE61-BA67-6973-7350-0E0A106A3810}"/>
              </a:ext>
            </a:extLst>
          </p:cNvPr>
          <p:cNvSpPr/>
          <p:nvPr/>
        </p:nvSpPr>
        <p:spPr>
          <a:xfrm>
            <a:off x="7127105" y="2976964"/>
            <a:ext cx="1094511" cy="1005383"/>
          </a:xfrm>
          <a:prstGeom prst="ellipse">
            <a:avLst/>
          </a:prstGeom>
          <a:solidFill>
            <a:srgbClr val="967DFF"/>
          </a:solidFill>
          <a:ln>
            <a:solidFill>
              <a:srgbClr val="DCC9C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41014"/>
              </a:solidFill>
            </a:endParaRPr>
          </a:p>
        </p:txBody>
      </p:sp>
      <p:sp>
        <p:nvSpPr>
          <p:cNvPr id="6" name="Oval 13">
            <a:extLst>
              <a:ext uri="{FF2B5EF4-FFF2-40B4-BE49-F238E27FC236}">
                <a16:creationId xmlns:a16="http://schemas.microsoft.com/office/drawing/2014/main" id="{E89A14AB-272D-03A7-8F77-6EC2D9701EEF}"/>
              </a:ext>
            </a:extLst>
          </p:cNvPr>
          <p:cNvSpPr/>
          <p:nvPr/>
        </p:nvSpPr>
        <p:spPr>
          <a:xfrm>
            <a:off x="7168608" y="3032191"/>
            <a:ext cx="1011503" cy="894927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50800" dir="6000000" algn="ctr" rotWithShape="0">
              <a:srgbClr val="000000">
                <a:alpha val="43137"/>
              </a:srgbClr>
            </a:outerShd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41014"/>
              </a:solidFill>
            </a:endParaRPr>
          </a:p>
        </p:txBody>
      </p:sp>
      <p:sp>
        <p:nvSpPr>
          <p:cNvPr id="12" name="Rectangle 34">
            <a:extLst>
              <a:ext uri="{FF2B5EF4-FFF2-40B4-BE49-F238E27FC236}">
                <a16:creationId xmlns:a16="http://schemas.microsoft.com/office/drawing/2014/main" id="{340281C2-20B2-5A21-CC73-370562903ADF}"/>
              </a:ext>
            </a:extLst>
          </p:cNvPr>
          <p:cNvSpPr/>
          <p:nvPr/>
        </p:nvSpPr>
        <p:spPr>
          <a:xfrm>
            <a:off x="7627566" y="3250454"/>
            <a:ext cx="28552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DE REVISIÓN</a:t>
            </a:r>
          </a:p>
        </p:txBody>
      </p:sp>
    </p:spTree>
    <p:extLst>
      <p:ext uri="{BB962C8B-B14F-4D97-AF65-F5344CB8AC3E}">
        <p14:creationId xmlns:p14="http://schemas.microsoft.com/office/powerpoint/2010/main" val="2231053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egance Digital Busines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356AC"/>
      </a:accent1>
      <a:accent2>
        <a:srgbClr val="F46036"/>
      </a:accent2>
      <a:accent3>
        <a:srgbClr val="E2D26F"/>
      </a:accent3>
      <a:accent4>
        <a:srgbClr val="66D6D0"/>
      </a:accent4>
      <a:accent5>
        <a:srgbClr val="56E1E4"/>
      </a:accent5>
      <a:accent6>
        <a:srgbClr val="F7003D"/>
      </a:accent6>
      <a:hlink>
        <a:srgbClr val="0563C1"/>
      </a:hlink>
      <a:folHlink>
        <a:srgbClr val="954F72"/>
      </a:folHlink>
    </a:clrScheme>
    <a:fontScheme name="Poppins">
      <a:majorFont>
        <a:latin typeface="Poppins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oppins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5208</TotalTime>
  <Words>1349</Words>
  <Application>Microsoft Office PowerPoint</Application>
  <PresentationFormat>Panorámica</PresentationFormat>
  <Paragraphs>238</Paragraphs>
  <Slides>21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Adelle Sans</vt:lpstr>
      <vt:lpstr>Arial</vt:lpstr>
      <vt:lpstr>Arial Black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LOPEZ VALDIVIA ERIKA NALLELY</cp:lastModifiedBy>
  <cp:revision>318</cp:revision>
  <dcterms:created xsi:type="dcterms:W3CDTF">2020-10-19T04:28:13Z</dcterms:created>
  <dcterms:modified xsi:type="dcterms:W3CDTF">2026-03-30T23:04:37Z</dcterms:modified>
</cp:coreProperties>
</file>